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3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4.xml" ContentType="application/vnd.openxmlformats-officedocument.theme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5.xml" ContentType="application/vnd.openxmlformats-officedocument.theme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5980" r:id="rId2"/>
    <p:sldMasterId id="2147485992" r:id="rId3"/>
    <p:sldMasterId id="2147486005" r:id="rId4"/>
    <p:sldMasterId id="2147486017" r:id="rId5"/>
    <p:sldMasterId id="2147486029" r:id="rId6"/>
  </p:sldMasterIdLst>
  <p:notesMasterIdLst>
    <p:notesMasterId r:id="rId41"/>
  </p:notesMasterIdLst>
  <p:sldIdLst>
    <p:sldId id="654" r:id="rId7"/>
    <p:sldId id="1038" r:id="rId8"/>
    <p:sldId id="1053" r:id="rId9"/>
    <p:sldId id="1098" r:id="rId10"/>
    <p:sldId id="1087" r:id="rId11"/>
    <p:sldId id="1083" r:id="rId12"/>
    <p:sldId id="1088" r:id="rId13"/>
    <p:sldId id="1080" r:id="rId14"/>
    <p:sldId id="1090" r:id="rId15"/>
    <p:sldId id="925" r:id="rId16"/>
    <p:sldId id="1108" r:id="rId17"/>
    <p:sldId id="1107" r:id="rId18"/>
    <p:sldId id="1125" r:id="rId19"/>
    <p:sldId id="1127" r:id="rId20"/>
    <p:sldId id="1128" r:id="rId21"/>
    <p:sldId id="1129" r:id="rId22"/>
    <p:sldId id="1122" r:id="rId23"/>
    <p:sldId id="962" r:id="rId24"/>
    <p:sldId id="1109" r:id="rId25"/>
    <p:sldId id="1123" r:id="rId26"/>
    <p:sldId id="1124" r:id="rId27"/>
    <p:sldId id="1138" r:id="rId28"/>
    <p:sldId id="1139" r:id="rId29"/>
    <p:sldId id="1115" r:id="rId30"/>
    <p:sldId id="1116" r:id="rId31"/>
    <p:sldId id="1072" r:id="rId32"/>
    <p:sldId id="1130" r:id="rId33"/>
    <p:sldId id="1137" r:id="rId34"/>
    <p:sldId id="1131" r:id="rId35"/>
    <p:sldId id="1132" r:id="rId36"/>
    <p:sldId id="1133" r:id="rId37"/>
    <p:sldId id="1134" r:id="rId38"/>
    <p:sldId id="1135" r:id="rId39"/>
    <p:sldId id="1136" r:id="rId40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FFBF56"/>
    <a:srgbClr val="AAE98F"/>
    <a:srgbClr val="CE0026"/>
    <a:srgbClr val="5F5F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 showComments="0">
  <p:normalViewPr>
    <p:restoredLeft sz="15620"/>
    <p:restoredTop sz="94660"/>
  </p:normalViewPr>
  <p:slideViewPr>
    <p:cSldViewPr snapToGrid="0">
      <p:cViewPr varScale="1">
        <p:scale>
          <a:sx n="111" d="100"/>
          <a:sy n="111" d="100"/>
        </p:scale>
        <p:origin x="-144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0" d="100"/>
        <a:sy n="150" d="100"/>
      </p:scale>
      <p:origin x="0" y="1561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ableStyles" Target="tableStyles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9" Type="http://schemas.openxmlformats.org/officeDocument/2006/relationships/slide" Target="slides/slide3.xml"/><Relationship Id="rId6" Type="http://schemas.openxmlformats.org/officeDocument/2006/relationships/slideMaster" Target="slideMasters/slideMaster6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notesMaster" Target="notesMasters/notesMaster1.xml"/><Relationship Id="rId42" Type="http://schemas.openxmlformats.org/officeDocument/2006/relationships/printerSettings" Target="printerSettings/printerSettings1.bin"/><Relationship Id="rId43" Type="http://schemas.openxmlformats.org/officeDocument/2006/relationships/presProps" Target="presProps.xml"/><Relationship Id="rId44" Type="http://schemas.openxmlformats.org/officeDocument/2006/relationships/viewProps" Target="viewProps.xml"/><Relationship Id="rId4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6420BAE4-D55D-AE4B-901B-F195DB4CAA01}" type="datetime1">
              <a:rPr lang="en-US"/>
              <a:pPr>
                <a:defRPr/>
              </a:pPr>
              <a:t>12/20/13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FF1595DD-DCD9-9F47-B980-68463C6A9C4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19603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ＭＳ Ｐゴシック" charset="-128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921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921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1C2075CE-FC49-2C4C-8EFC-D227C8A73170}" type="slidenum">
              <a:rPr lang="en-US" sz="1200"/>
              <a:pPr eaLnBrk="1" hangingPunct="1"/>
              <a:t>1</a:t>
            </a:fld>
            <a:endParaRPr lang="en-US" sz="120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457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457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B4D44861-A650-B44B-A57F-879263794669}" type="slidenum">
              <a:rPr lang="en-US" sz="1200"/>
              <a:pPr eaLnBrk="1" hangingPunct="1"/>
              <a:t>13</a:t>
            </a:fld>
            <a:endParaRPr lang="en-US" sz="120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662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662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51156654-371B-6848-AEE3-03FD29FDED99}" type="slidenum">
              <a:rPr lang="en-US" sz="1200"/>
              <a:pPr eaLnBrk="1" hangingPunct="1"/>
              <a:t>18</a:t>
            </a:fld>
            <a:endParaRPr lang="en-US" sz="120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A3741F7-A48C-A840-8F14-247B20167DF2}" type="slidenum">
              <a:rPr lang="en-GB">
                <a:solidFill>
                  <a:prstClr val="white"/>
                </a:solidFill>
              </a:rPr>
              <a:pPr/>
              <a:t>27</a:t>
            </a:fld>
            <a:endParaRPr lang="en-GB">
              <a:solidFill>
                <a:prstClr val="white"/>
              </a:solidFill>
            </a:endParaRPr>
          </a:p>
        </p:txBody>
      </p:sp>
      <p:sp>
        <p:nvSpPr>
          <p:cNvPr id="19457" name="Text Box 1"/>
          <p:cNvSpPr txBox="1">
            <a:spLocks noChangeArrowheads="1"/>
          </p:cNvSpPr>
          <p:nvPr/>
        </p:nvSpPr>
        <p:spPr bwMode="auto">
          <a:xfrm>
            <a:off x="3874092" y="8712443"/>
            <a:ext cx="3018206" cy="420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1012" tIns="45329" rIns="91012" bIns="45329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9pPr>
          </a:lstStyle>
          <a:p>
            <a:pPr algn="r" defTabSz="441940" hangingPunct="0">
              <a:buSzPct val="100000"/>
            </a:pPr>
            <a:fld id="{11865CA9-576E-DD4D-A802-455306721C50}" type="slidenum">
              <a:rPr lang="en-GB" sz="1200">
                <a:solidFill>
                  <a:srgbClr val="000000"/>
                </a:solidFill>
                <a:latin typeface="Arial" charset="0"/>
              </a:rPr>
              <a:pPr algn="r" defTabSz="441940" hangingPunct="0">
                <a:buSzPct val="100000"/>
              </a:pPr>
              <a:t>27</a:t>
            </a:fld>
            <a:endParaRPr lang="en-GB" sz="12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9458" name="Text Box 2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59889" y="702062"/>
            <a:ext cx="4577196" cy="344307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9459" name="Text Box 3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30718" y="4357786"/>
            <a:ext cx="5032422" cy="407320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8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tabLst>
                <a:tab pos="712100" algn="l"/>
                <a:tab pos="1424201" algn="l"/>
                <a:tab pos="2136301" algn="l"/>
                <a:tab pos="2848402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  <a:cs typeface="MS PGothic" charset="0"/>
              </a:defRPr>
            </a:lvl1pPr>
            <a:lvl2pPr>
              <a:tabLst>
                <a:tab pos="712100" algn="l"/>
                <a:tab pos="1424201" algn="l"/>
                <a:tab pos="2136301" algn="l"/>
                <a:tab pos="2848402" algn="l"/>
              </a:tabLst>
              <a:defRPr sz="2400">
                <a:solidFill>
                  <a:schemeClr val="bg1"/>
                </a:solidFill>
                <a:latin typeface="Times New Roman" charset="0"/>
                <a:ea typeface="MS PGothic" charset="0"/>
                <a:cs typeface="MS PGothic" charset="0"/>
              </a:defRPr>
            </a:lvl2pPr>
            <a:lvl3pPr>
              <a:tabLst>
                <a:tab pos="712100" algn="l"/>
                <a:tab pos="1424201" algn="l"/>
                <a:tab pos="2136301" algn="l"/>
                <a:tab pos="2848402" algn="l"/>
              </a:tabLst>
              <a:defRPr sz="2400">
                <a:solidFill>
                  <a:schemeClr val="bg1"/>
                </a:solidFill>
                <a:latin typeface="Times New Roman" charset="0"/>
                <a:ea typeface="MS PGothic" charset="0"/>
                <a:cs typeface="MS PGothic" charset="0"/>
              </a:defRPr>
            </a:lvl3pPr>
            <a:lvl4pPr>
              <a:tabLst>
                <a:tab pos="712100" algn="l"/>
                <a:tab pos="1424201" algn="l"/>
                <a:tab pos="2136301" algn="l"/>
                <a:tab pos="2848402" algn="l"/>
              </a:tabLst>
              <a:defRPr sz="2400">
                <a:solidFill>
                  <a:schemeClr val="bg1"/>
                </a:solidFill>
                <a:latin typeface="Times New Roman" charset="0"/>
                <a:ea typeface="MS PGothic" charset="0"/>
                <a:cs typeface="MS PGothic" charset="0"/>
              </a:defRPr>
            </a:lvl4pPr>
            <a:lvl5pPr>
              <a:tabLst>
                <a:tab pos="712100" algn="l"/>
                <a:tab pos="1424201" algn="l"/>
                <a:tab pos="2136301" algn="l"/>
                <a:tab pos="2848402" algn="l"/>
              </a:tabLst>
              <a:defRPr sz="2400">
                <a:solidFill>
                  <a:schemeClr val="bg1"/>
                </a:solidFill>
                <a:latin typeface="Times New Roman" charset="0"/>
                <a:ea typeface="MS PGothic" charset="0"/>
                <a:cs typeface="MS PGothic" charset="0"/>
              </a:defRPr>
            </a:lvl5pPr>
            <a:lvl6pPr marL="2473612" indent="-224874" defTabSz="44194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12100" algn="l"/>
                <a:tab pos="1424201" algn="l"/>
                <a:tab pos="2136301" algn="l"/>
                <a:tab pos="2848402" algn="l"/>
              </a:tabLst>
              <a:defRPr sz="2400">
                <a:solidFill>
                  <a:schemeClr val="bg1"/>
                </a:solidFill>
                <a:latin typeface="Times New Roman" charset="0"/>
                <a:ea typeface="MS PGothic" charset="0"/>
                <a:cs typeface="MS PGothic" charset="0"/>
              </a:defRPr>
            </a:lvl6pPr>
            <a:lvl7pPr marL="2923360" indent="-224874" defTabSz="44194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12100" algn="l"/>
                <a:tab pos="1424201" algn="l"/>
                <a:tab pos="2136301" algn="l"/>
                <a:tab pos="2848402" algn="l"/>
              </a:tabLst>
              <a:defRPr sz="2400">
                <a:solidFill>
                  <a:schemeClr val="bg1"/>
                </a:solidFill>
                <a:latin typeface="Times New Roman" charset="0"/>
                <a:ea typeface="MS PGothic" charset="0"/>
                <a:cs typeface="MS PGothic" charset="0"/>
              </a:defRPr>
            </a:lvl7pPr>
            <a:lvl8pPr marL="3373107" indent="-224874" defTabSz="44194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12100" algn="l"/>
                <a:tab pos="1424201" algn="l"/>
                <a:tab pos="2136301" algn="l"/>
                <a:tab pos="2848402" algn="l"/>
              </a:tabLst>
              <a:defRPr sz="2400">
                <a:solidFill>
                  <a:schemeClr val="bg1"/>
                </a:solidFill>
                <a:latin typeface="Times New Roman" charset="0"/>
                <a:ea typeface="MS PGothic" charset="0"/>
                <a:cs typeface="MS PGothic" charset="0"/>
              </a:defRPr>
            </a:lvl8pPr>
            <a:lvl9pPr marL="3822855" indent="-224874" defTabSz="44194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12100" algn="l"/>
                <a:tab pos="1424201" algn="l"/>
                <a:tab pos="2136301" algn="l"/>
                <a:tab pos="2848402" algn="l"/>
              </a:tabLst>
              <a:defRPr sz="2400">
                <a:solidFill>
                  <a:schemeClr val="bg1"/>
                </a:solidFill>
                <a:latin typeface="Times New Roman" charset="0"/>
                <a:ea typeface="MS PGothic" charset="0"/>
                <a:cs typeface="MS PGothic" charset="0"/>
              </a:defRPr>
            </a:lvl9pPr>
          </a:lstStyle>
          <a:p>
            <a:fld id="{80245A07-D6B0-F549-A84E-BD66F4DE2D8C}" type="slidenum">
              <a:rPr lang="en-GB" sz="1200">
                <a:solidFill>
                  <a:srgbClr val="000000"/>
                </a:solidFill>
                <a:latin typeface="Arial" charset="0"/>
              </a:rPr>
              <a:pPr/>
              <a:t>28</a:t>
            </a:fld>
            <a:endParaRPr lang="en-GB" sz="12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7171" name="Text Box 1"/>
          <p:cNvSpPr txBox="1">
            <a:spLocks noChangeArrowheads="1"/>
          </p:cNvSpPr>
          <p:nvPr/>
        </p:nvSpPr>
        <p:spPr bwMode="auto">
          <a:xfrm>
            <a:off x="3874092" y="8712443"/>
            <a:ext cx="3018206" cy="420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012" tIns="45329" rIns="91012" bIns="45329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  <a:cs typeface="MS PGothic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PGothic" charset="0"/>
                <a:cs typeface="MS PGothic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PGothic" charset="0"/>
                <a:cs typeface="MS PGothic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PGothic" charset="0"/>
                <a:cs typeface="MS PGothic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PGothic" charset="0"/>
                <a:cs typeface="MS PGothic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PGothic" charset="0"/>
                <a:cs typeface="MS PGothic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PGothic" charset="0"/>
                <a:cs typeface="MS PGothic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PGothic" charset="0"/>
                <a:cs typeface="MS PGothic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PGothic" charset="0"/>
                <a:cs typeface="MS PGothic" charset="0"/>
              </a:defRPr>
            </a:lvl9pPr>
          </a:lstStyle>
          <a:p>
            <a:pPr algn="r" defTabSz="441940" hangingPunct="0">
              <a:buSzPct val="100000"/>
            </a:pPr>
            <a:fld id="{1E0179FD-823B-BD43-8768-0DD27E383E08}" type="slidenum">
              <a:rPr lang="en-GB" sz="1200">
                <a:solidFill>
                  <a:srgbClr val="000000"/>
                </a:solidFill>
                <a:latin typeface="Arial" charset="0"/>
              </a:rPr>
              <a:pPr algn="r" defTabSz="441940" hangingPunct="0">
                <a:buSzPct val="100000"/>
              </a:pPr>
              <a:t>28</a:t>
            </a:fld>
            <a:endParaRPr lang="en-GB" sz="12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7172" name="Rectangle 2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4113" y="701675"/>
            <a:ext cx="4589462" cy="3443288"/>
          </a:xfrm>
          <a:solidFill>
            <a:srgbClr val="FFFFFF"/>
          </a:solidFill>
          <a:ln/>
        </p:spPr>
      </p:sp>
      <p:sp>
        <p:nvSpPr>
          <p:cNvPr id="7173" name="Rectangle 3"/>
          <p:cNvSpPr txBox="1">
            <a:spLocks noGrp="1" noChangeArrowheads="1"/>
          </p:cNvSpPr>
          <p:nvPr>
            <p:ph type="body" idx="1"/>
          </p:nvPr>
        </p:nvSpPr>
        <p:spPr>
          <a:xfrm>
            <a:off x="930718" y="4357786"/>
            <a:ext cx="5032422" cy="407320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lv-LV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A0E4429-F734-8647-8D7C-6EB435168EBB}" type="slidenum">
              <a:rPr lang="en-GB">
                <a:solidFill>
                  <a:prstClr val="white"/>
                </a:solidFill>
              </a:rPr>
              <a:pPr/>
              <a:t>29</a:t>
            </a:fld>
            <a:endParaRPr lang="en-GB">
              <a:solidFill>
                <a:prstClr val="white"/>
              </a:solidFill>
            </a:endParaRPr>
          </a:p>
        </p:txBody>
      </p:sp>
      <p:sp>
        <p:nvSpPr>
          <p:cNvPr id="22529" name="Text Box 1"/>
          <p:cNvSpPr txBox="1">
            <a:spLocks noChangeArrowheads="1"/>
          </p:cNvSpPr>
          <p:nvPr/>
        </p:nvSpPr>
        <p:spPr bwMode="auto">
          <a:xfrm>
            <a:off x="3874092" y="8712443"/>
            <a:ext cx="3018206" cy="420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1012" tIns="45329" rIns="91012" bIns="45329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9pPr>
          </a:lstStyle>
          <a:p>
            <a:pPr algn="r" defTabSz="441940" hangingPunct="0">
              <a:buSzPct val="100000"/>
            </a:pPr>
            <a:fld id="{81E9844E-1B14-E94F-8408-59E3ADBFB36C}" type="slidenum">
              <a:rPr lang="en-GB" sz="1200">
                <a:solidFill>
                  <a:srgbClr val="000000"/>
                </a:solidFill>
                <a:latin typeface="Arial" charset="0"/>
              </a:rPr>
              <a:pPr algn="r" defTabSz="441940" hangingPunct="0">
                <a:buSzPct val="100000"/>
              </a:pPr>
              <a:t>29</a:t>
            </a:fld>
            <a:endParaRPr lang="en-GB" sz="12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2530" name="Text Box 2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54113" y="701675"/>
            <a:ext cx="4589462" cy="34432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2531" name="Text Box 3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30718" y="4357786"/>
            <a:ext cx="5032422" cy="407320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58C54BE-EBEF-1846-A202-03C892DBBBB5}" type="slidenum">
              <a:rPr lang="en-GB">
                <a:solidFill>
                  <a:prstClr val="white"/>
                </a:solidFill>
              </a:rPr>
              <a:pPr/>
              <a:t>30</a:t>
            </a:fld>
            <a:endParaRPr lang="en-GB">
              <a:solidFill>
                <a:prstClr val="white"/>
              </a:solidFill>
            </a:endParaRPr>
          </a:p>
        </p:txBody>
      </p:sp>
      <p:sp>
        <p:nvSpPr>
          <p:cNvPr id="23553" name="Text Box 1"/>
          <p:cNvSpPr txBox="1">
            <a:spLocks noChangeArrowheads="1"/>
          </p:cNvSpPr>
          <p:nvPr/>
        </p:nvSpPr>
        <p:spPr bwMode="auto">
          <a:xfrm>
            <a:off x="3874092" y="8712443"/>
            <a:ext cx="3018206" cy="420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1012" tIns="45329" rIns="91012" bIns="45329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9pPr>
          </a:lstStyle>
          <a:p>
            <a:pPr algn="r" defTabSz="441940" hangingPunct="0">
              <a:buSzPct val="100000"/>
            </a:pPr>
            <a:fld id="{B5BB5A25-2549-AA48-B509-118183477659}" type="slidenum">
              <a:rPr lang="en-GB" sz="1200">
                <a:solidFill>
                  <a:srgbClr val="000000"/>
                </a:solidFill>
                <a:latin typeface="Arial" charset="0"/>
              </a:rPr>
              <a:pPr algn="r" defTabSz="441940" hangingPunct="0">
                <a:buSzPct val="100000"/>
              </a:pPr>
              <a:t>30</a:t>
            </a:fld>
            <a:endParaRPr lang="en-GB" sz="12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3554" name="Text Box 2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54113" y="701675"/>
            <a:ext cx="4589462" cy="34432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3555" name="Text Box 3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30718" y="4357786"/>
            <a:ext cx="5032422" cy="407320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1A07371-DCAF-B840-8AE2-0894A1B0E989}" type="slidenum">
              <a:rPr lang="en-GB">
                <a:solidFill>
                  <a:prstClr val="white"/>
                </a:solidFill>
              </a:rPr>
              <a:pPr/>
              <a:t>31</a:t>
            </a:fld>
            <a:endParaRPr lang="en-GB">
              <a:solidFill>
                <a:prstClr val="white"/>
              </a:solidFill>
            </a:endParaRPr>
          </a:p>
        </p:txBody>
      </p:sp>
      <p:sp>
        <p:nvSpPr>
          <p:cNvPr id="24577" name="Text Box 1"/>
          <p:cNvSpPr txBox="1">
            <a:spLocks noChangeArrowheads="1"/>
          </p:cNvSpPr>
          <p:nvPr/>
        </p:nvSpPr>
        <p:spPr bwMode="auto">
          <a:xfrm>
            <a:off x="3874092" y="8712443"/>
            <a:ext cx="3018206" cy="420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1012" tIns="45329" rIns="91012" bIns="45329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9pPr>
          </a:lstStyle>
          <a:p>
            <a:pPr algn="r" defTabSz="441940" hangingPunct="0">
              <a:buSzPct val="100000"/>
            </a:pPr>
            <a:fld id="{4B896E02-882F-7C4D-822D-36B05D827773}" type="slidenum">
              <a:rPr lang="en-GB" sz="1200">
                <a:solidFill>
                  <a:srgbClr val="000000"/>
                </a:solidFill>
                <a:latin typeface="Arial" charset="0"/>
              </a:rPr>
              <a:pPr algn="r" defTabSz="441940" hangingPunct="0">
                <a:buSzPct val="100000"/>
              </a:pPr>
              <a:t>31</a:t>
            </a:fld>
            <a:endParaRPr lang="en-GB" sz="12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4578" name="Text Box 2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54113" y="701675"/>
            <a:ext cx="4589462" cy="34432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9" name="Text Box 3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30718" y="4357786"/>
            <a:ext cx="5032422" cy="407320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4B99085-CA21-CE4A-8A0A-225B73AB614F}" type="slidenum">
              <a:rPr lang="en-GB">
                <a:solidFill>
                  <a:prstClr val="white"/>
                </a:solidFill>
              </a:rPr>
              <a:pPr/>
              <a:t>32</a:t>
            </a:fld>
            <a:endParaRPr lang="en-GB">
              <a:solidFill>
                <a:prstClr val="white"/>
              </a:solidFill>
            </a:endParaRPr>
          </a:p>
        </p:txBody>
      </p:sp>
      <p:sp>
        <p:nvSpPr>
          <p:cNvPr id="25601" name="Text Box 1"/>
          <p:cNvSpPr txBox="1">
            <a:spLocks noChangeArrowheads="1"/>
          </p:cNvSpPr>
          <p:nvPr/>
        </p:nvSpPr>
        <p:spPr bwMode="auto">
          <a:xfrm>
            <a:off x="3874092" y="8712443"/>
            <a:ext cx="3018206" cy="420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1012" tIns="45329" rIns="91012" bIns="45329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9pPr>
          </a:lstStyle>
          <a:p>
            <a:pPr algn="r" defTabSz="441940" hangingPunct="0">
              <a:buSzPct val="100000"/>
            </a:pPr>
            <a:fld id="{E81DF641-96B0-AD41-8697-8096ED41BCE4}" type="slidenum">
              <a:rPr lang="en-GB" sz="1200">
                <a:solidFill>
                  <a:srgbClr val="000000"/>
                </a:solidFill>
                <a:latin typeface="Arial" charset="0"/>
              </a:rPr>
              <a:pPr algn="r" defTabSz="441940" hangingPunct="0">
                <a:buSzPct val="100000"/>
              </a:pPr>
              <a:t>32</a:t>
            </a:fld>
            <a:endParaRPr lang="en-GB" sz="12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5602" name="Text Box 2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54113" y="701675"/>
            <a:ext cx="4589462" cy="34432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5603" name="Text Box 3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30718" y="4357786"/>
            <a:ext cx="5032422" cy="407320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C004FF2-1900-F148-8762-DFDEDAA7EF35}" type="slidenum">
              <a:rPr lang="en-GB"/>
              <a:pPr/>
              <a:t>33</a:t>
            </a:fld>
            <a:endParaRPr lang="en-GB"/>
          </a:p>
        </p:txBody>
      </p:sp>
      <p:sp>
        <p:nvSpPr>
          <p:cNvPr id="26625" name="Text Box 1"/>
          <p:cNvSpPr txBox="1">
            <a:spLocks noChangeArrowheads="1"/>
          </p:cNvSpPr>
          <p:nvPr/>
        </p:nvSpPr>
        <p:spPr bwMode="auto">
          <a:xfrm>
            <a:off x="3874092" y="8712443"/>
            <a:ext cx="3018206" cy="420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1012" tIns="45329" rIns="91012" bIns="45329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9pPr>
          </a:lstStyle>
          <a:p>
            <a:pPr algn="r" eaLnBrk="1">
              <a:buClrTx/>
              <a:buFontTx/>
              <a:buNone/>
            </a:pPr>
            <a:fld id="{AFEA9C74-EFBA-C542-9E7D-8CD4FF5F2152}" type="slidenum">
              <a:rPr lang="en-GB" sz="1200">
                <a:solidFill>
                  <a:srgbClr val="000000"/>
                </a:solidFill>
                <a:latin typeface="Arial" charset="0"/>
              </a:rPr>
              <a:pPr algn="r" eaLnBrk="1">
                <a:buClrTx/>
                <a:buFontTx/>
                <a:buNone/>
              </a:pPr>
              <a:t>33</a:t>
            </a:fld>
            <a:endParaRPr lang="en-GB" sz="12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6626" name="Text Box 2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54113" y="701675"/>
            <a:ext cx="4589462" cy="34432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6627" name="Text Box 3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30718" y="4357786"/>
            <a:ext cx="5032422" cy="407320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EA7E5473-8108-F24A-BC35-5DC3BF7384BC}" type="slidenum">
              <a:rPr lang="en-GB"/>
              <a:pPr/>
              <a:t>34</a:t>
            </a:fld>
            <a:endParaRPr lang="en-GB"/>
          </a:p>
        </p:txBody>
      </p:sp>
      <p:sp>
        <p:nvSpPr>
          <p:cNvPr id="27649" name="Text Box 1"/>
          <p:cNvSpPr txBox="1">
            <a:spLocks noChangeArrowheads="1"/>
          </p:cNvSpPr>
          <p:nvPr/>
        </p:nvSpPr>
        <p:spPr bwMode="auto">
          <a:xfrm>
            <a:off x="3874092" y="8712443"/>
            <a:ext cx="3018206" cy="420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1012" tIns="45329" rIns="91012" bIns="45329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9pPr>
          </a:lstStyle>
          <a:p>
            <a:pPr algn="r" eaLnBrk="1">
              <a:buClrTx/>
              <a:buFontTx/>
              <a:buNone/>
            </a:pPr>
            <a:fld id="{94C47F30-289F-4344-9856-D3351ED6EF75}" type="slidenum">
              <a:rPr lang="en-GB" sz="1200">
                <a:solidFill>
                  <a:srgbClr val="000000"/>
                </a:solidFill>
                <a:latin typeface="Arial" charset="0"/>
              </a:rPr>
              <a:pPr algn="r" eaLnBrk="1">
                <a:buClrTx/>
                <a:buFontTx/>
                <a:buNone/>
              </a:pPr>
              <a:t>34</a:t>
            </a:fld>
            <a:endParaRPr lang="en-GB" sz="12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7650" name="Text Box 2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54113" y="701675"/>
            <a:ext cx="4589462" cy="34432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7651" name="Text Box 3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30718" y="4357786"/>
            <a:ext cx="5032422" cy="407320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60418" name="Notes Placeholder 2"/>
          <p:cNvSpPr>
            <a:spLocks noGrp="1"/>
          </p:cNvSpPr>
          <p:nvPr>
            <p:ph type="body" idx="1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71450" indent="-171450">
              <a:buFontTx/>
              <a:buChar char="-"/>
              <a:defRPr/>
            </a:pPr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PF = </a:t>
            </a:r>
            <a:r>
              <a:rPr lang="en-US" dirty="0" err="1" smtClean="0">
                <a:latin typeface="Calibri" charset="0"/>
                <a:ea typeface="ＭＳ Ｐゴシック" charset="0"/>
                <a:cs typeface="ＭＳ Ｐゴシック" charset="0"/>
              </a:rPr>
              <a:t>PetaFlops</a:t>
            </a:r>
            <a:endParaRPr lang="en-US" dirty="0" smtClean="0">
              <a:latin typeface="Calibri" charset="0"/>
              <a:ea typeface="ＭＳ Ｐゴシック" charset="0"/>
              <a:cs typeface="ＭＳ Ｐゴシック" charset="0"/>
            </a:endParaRPr>
          </a:p>
          <a:p>
            <a:pPr marL="171450" indent="-171450">
              <a:buFontTx/>
              <a:buChar char="-"/>
              <a:defRPr/>
            </a:pPr>
            <a:endParaRPr lang="en-US" dirty="0" smtClean="0">
              <a:latin typeface="Calibri" charset="0"/>
              <a:ea typeface="ＭＳ Ｐゴシック" charset="0"/>
              <a:cs typeface="ＭＳ Ｐゴシック" charset="0"/>
            </a:endParaRPr>
          </a:p>
          <a:p>
            <a:pPr marL="171450" indent="-171450">
              <a:buFontTx/>
              <a:buChar char="-"/>
              <a:defRPr/>
            </a:pPr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Free-energy = measure of the degree of dynamism of a physical system.</a:t>
            </a:r>
          </a:p>
          <a:p>
            <a:pPr marL="171450" indent="-171450">
              <a:buFontTx/>
              <a:buChar char="-"/>
              <a:defRPr/>
            </a:pPr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Enhance sampling = we cannot sample every state, we use algorithms to reduce the number of sampled states, still effective because of </a:t>
            </a:r>
            <a:r>
              <a:rPr lang="en-US" dirty="0" err="1" smtClean="0">
                <a:latin typeface="Calibri" charset="0"/>
                <a:ea typeface="ＭＳ Ｐゴシック" charset="0"/>
                <a:cs typeface="ＭＳ Ｐゴシック" charset="0"/>
              </a:rPr>
              <a:t>ergodic</a:t>
            </a:r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 hypothesis. </a:t>
            </a:r>
          </a:p>
          <a:p>
            <a:pPr>
              <a:defRPr/>
            </a:pPr>
            <a:endParaRPr lang="en-US" dirty="0" smtClean="0">
              <a:latin typeface="Calibri" charset="0"/>
              <a:ea typeface="ＭＳ Ｐゴシック" charset="0"/>
              <a:cs typeface="ＭＳ Ｐゴシック" charset="0"/>
            </a:endParaRPr>
          </a:p>
          <a:p>
            <a:pPr>
              <a:defRPr/>
            </a:pPr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Simulation:</a:t>
            </a:r>
          </a:p>
          <a:p>
            <a:pPr marL="171450" indent="-171450">
              <a:buFontTx/>
              <a:buChar char="-"/>
              <a:defRPr/>
            </a:pPr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Homogeneous/heterogeneous = the same physical system simulated with different parameters / different physical systems</a:t>
            </a:r>
          </a:p>
          <a:p>
            <a:pPr marL="171450" indent="-171450">
              <a:buFontTx/>
              <a:buChar char="-"/>
              <a:defRPr/>
            </a:pPr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Coordination = Temporal and special ordering (leads to different models of communication?)</a:t>
            </a:r>
          </a:p>
          <a:p>
            <a:pPr marL="171450" indent="-171450">
              <a:buFontTx/>
              <a:buChar char="-"/>
              <a:defRPr/>
            </a:pPr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Dependences = Temporal among simulations.</a:t>
            </a:r>
          </a:p>
          <a:p>
            <a:pPr marL="171450" indent="-171450">
              <a:buFont typeface="Symbol" charset="0"/>
              <a:buChar char=""/>
              <a:defRPr/>
            </a:pPr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Varying across these axes you can generate almost any workflow.</a:t>
            </a:r>
          </a:p>
          <a:p>
            <a:pPr marL="171450" indent="-171450">
              <a:buFont typeface="Symbol" charset="0"/>
              <a:buChar char=""/>
              <a:defRPr/>
            </a:pPr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Bag of tasks is the center.</a:t>
            </a:r>
            <a:endParaRPr lang="en-US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433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ACC869E3-08F5-E541-B877-B9AC958B977D}" type="slidenum">
              <a:rPr lang="en-US" sz="1200"/>
              <a:pPr eaLnBrk="1" hangingPunct="1"/>
              <a:t>2</a:t>
            </a:fld>
            <a:endParaRPr lang="en-US" sz="120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2770" name="Notes Placeholder 2"/>
          <p:cNvSpPr>
            <a:spLocks noGrp="1"/>
          </p:cNvSpPr>
          <p:nvPr>
            <p:ph type="body" idx="1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defRPr/>
            </a:pPr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Set </a:t>
            </a:r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up the problem of synchronizing many tasks! Get </a:t>
            </a:r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histogram</a:t>
            </a:r>
          </a:p>
          <a:p>
            <a:pPr>
              <a:buFont typeface="Arial"/>
              <a:buNone/>
              <a:defRPr/>
            </a:pPr>
            <a:endParaRPr lang="en-US" dirty="0" smtClean="0">
              <a:latin typeface="Calibri" charset="0"/>
              <a:ea typeface="ＭＳ Ｐゴシック" charset="0"/>
              <a:cs typeface="ＭＳ Ｐゴシック" charset="0"/>
            </a:endParaRPr>
          </a:p>
          <a:p>
            <a:pPr>
              <a:buFont typeface="Arial"/>
              <a:buNone/>
              <a:defRPr/>
            </a:pPr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Many simulation</a:t>
            </a:r>
          </a:p>
          <a:p>
            <a:pPr marL="171450" indent="-171450">
              <a:buFont typeface="Arial"/>
              <a:buChar char="•"/>
              <a:defRPr/>
            </a:pPr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A simulation is a single MPI job</a:t>
            </a:r>
          </a:p>
          <a:p>
            <a:pPr marL="171450" indent="-171450">
              <a:buFont typeface="Arial"/>
              <a:buChar char="•"/>
              <a:defRPr/>
            </a:pPr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They are all MPI – 128 – 512 cores for each simulation</a:t>
            </a:r>
          </a:p>
          <a:p>
            <a:pPr>
              <a:defRPr/>
            </a:pPr>
            <a:endParaRPr lang="en-US" dirty="0" smtClean="0">
              <a:latin typeface="Calibri" charset="0"/>
              <a:ea typeface="ＭＳ Ｐゴシック" charset="0"/>
              <a:cs typeface="ＭＳ Ｐゴシック" charset="0"/>
            </a:endParaRPr>
          </a:p>
          <a:p>
            <a:pPr>
              <a:defRPr/>
            </a:pPr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Problem 1: determine the binding and position of the </a:t>
            </a:r>
            <a:r>
              <a:rPr lang="en-US" dirty="0" err="1" smtClean="0">
                <a:latin typeface="Calibri" charset="0"/>
                <a:ea typeface="ＭＳ Ｐゴシック" charset="0"/>
                <a:cs typeface="ＭＳ Ｐゴシック" charset="0"/>
              </a:rPr>
              <a:t>mononucleosome</a:t>
            </a:r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 – </a:t>
            </a:r>
            <a:r>
              <a:rPr lang="en-US" dirty="0" err="1" smtClean="0">
                <a:latin typeface="Calibri" charset="0"/>
                <a:ea typeface="ＭＳ Ｐゴシック" charset="0"/>
                <a:cs typeface="ＭＳ Ｐゴシック" charset="0"/>
              </a:rPr>
              <a:t>Enemble</a:t>
            </a:r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:</a:t>
            </a:r>
          </a:p>
          <a:p>
            <a:pPr marL="171450" indent="-171450">
              <a:buFontTx/>
              <a:buChar char="-"/>
              <a:defRPr/>
            </a:pPr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210 combinations, 20 nanoseconds, repeats 10 times to get 20 nanoseconds, 2100 simulations for 1 particular study (candidate). The problem is not reducible and hits the limits of computational availability (e.g. cluster available with queues of 24h) </a:t>
            </a:r>
          </a:p>
          <a:p>
            <a:pPr marL="171450" indent="-171450">
              <a:buFontTx/>
              <a:buChar char="-"/>
              <a:defRPr/>
            </a:pPr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240 cores/hour, 3.5GB output per</a:t>
            </a:r>
            <a:r>
              <a:rPr lang="en-US" baseline="0" dirty="0" smtClean="0">
                <a:latin typeface="Calibri" charset="0"/>
                <a:ea typeface="ＭＳ Ｐゴシック" charset="0"/>
                <a:cs typeface="ＭＳ Ｐゴシック" charset="0"/>
              </a:rPr>
              <a:t> 1ns simulation. </a:t>
            </a:r>
            <a:endParaRPr lang="en-US" dirty="0" smtClean="0">
              <a:latin typeface="Calibri" charset="0"/>
              <a:ea typeface="ＭＳ Ｐゴシック" charset="0"/>
              <a:cs typeface="ＭＳ Ｐゴシック" charset="0"/>
            </a:endParaRPr>
          </a:p>
          <a:p>
            <a:pPr marL="171450" indent="-171450">
              <a:buFontTx/>
              <a:buChar char="-"/>
              <a:defRPr/>
            </a:pPr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Group of tasks have temporal dependencies but the tasks themselves are independent (bag of tasks)</a:t>
            </a:r>
          </a:p>
          <a:p>
            <a:pPr>
              <a:defRPr/>
            </a:pPr>
            <a:endParaRPr lang="en-US" dirty="0" smtClean="0">
              <a:latin typeface="Calibri" charset="0"/>
              <a:ea typeface="ＭＳ Ｐゴシック" charset="0"/>
              <a:cs typeface="ＭＳ Ｐゴシック" charset="0"/>
            </a:endParaRPr>
          </a:p>
          <a:p>
            <a:pPr>
              <a:defRPr/>
            </a:pPr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Problem 2: Molecular simulation – Replica exchange:</a:t>
            </a:r>
          </a:p>
          <a:p>
            <a:pPr marL="171450" indent="-171450">
              <a:buFontTx/>
              <a:buChar char="-"/>
              <a:defRPr/>
            </a:pPr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Running multiple replicas at the same time (anything from few to hundreds of thousands, the more the merrier because better approximation to the problem)</a:t>
            </a:r>
          </a:p>
          <a:p>
            <a:pPr marL="171450" indent="-171450">
              <a:buFontTx/>
              <a:buChar char="-"/>
              <a:defRPr/>
            </a:pPr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Tasks needs to synchronize by means of communication. Different algorithms to do that, pairing pre-defined =&gt; regular replica exchange. Replicas are exchanging anyway. Pairing and time of exchange can be fixed (regular) or dynamic (irregular).</a:t>
            </a:r>
          </a:p>
          <a:p>
            <a:pPr marL="171450" indent="-171450">
              <a:buFontTx/>
              <a:buChar char="-"/>
              <a:defRPr/>
            </a:pPr>
            <a:endParaRPr lang="en-US" dirty="0" smtClean="0">
              <a:latin typeface="Calibri" charset="0"/>
              <a:ea typeface="ＭＳ Ｐゴシック" charset="0"/>
              <a:cs typeface="ＭＳ Ｐゴシック" charset="0"/>
            </a:endParaRPr>
          </a:p>
          <a:p>
            <a:pPr>
              <a:defRPr/>
            </a:pPr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For both cases: the more the better for the science.</a:t>
            </a:r>
          </a:p>
          <a:p>
            <a:pPr>
              <a:defRPr/>
            </a:pPr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The class of scientific problems that is amenable to ‘Many Simulations’ approach is called: free energy.</a:t>
            </a:r>
          </a:p>
        </p:txBody>
      </p:sp>
      <p:sp>
        <p:nvSpPr>
          <p:cNvPr id="1638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C80B74EB-D5D1-854D-AA90-942238B3677F}" type="slidenum">
              <a:rPr lang="en-US" sz="1200"/>
              <a:pPr eaLnBrk="1" hangingPunct="1"/>
              <a:t>3</a:t>
            </a:fld>
            <a:endParaRPr lang="en-US" sz="120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60418" name="Notes Placeholder 2"/>
          <p:cNvSpPr>
            <a:spLocks noGrp="1"/>
          </p:cNvSpPr>
          <p:nvPr>
            <p:ph type="body" idx="1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71450" indent="-171450">
              <a:buFontTx/>
              <a:buChar char="-"/>
              <a:defRPr/>
            </a:pPr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PF = </a:t>
            </a:r>
            <a:r>
              <a:rPr lang="en-US" dirty="0" err="1" smtClean="0">
                <a:latin typeface="Calibri" charset="0"/>
                <a:ea typeface="ＭＳ Ｐゴシック" charset="0"/>
                <a:cs typeface="ＭＳ Ｐゴシック" charset="0"/>
              </a:rPr>
              <a:t>PetaFlops</a:t>
            </a:r>
            <a:endParaRPr lang="en-US" dirty="0" smtClean="0">
              <a:latin typeface="Calibri" charset="0"/>
              <a:ea typeface="ＭＳ Ｐゴシック" charset="0"/>
              <a:cs typeface="ＭＳ Ｐゴシック" charset="0"/>
            </a:endParaRPr>
          </a:p>
          <a:p>
            <a:pPr marL="171450" indent="-171450">
              <a:buFontTx/>
              <a:buChar char="-"/>
              <a:defRPr/>
            </a:pPr>
            <a:endParaRPr lang="en-US" dirty="0" smtClean="0">
              <a:latin typeface="Calibri" charset="0"/>
              <a:ea typeface="ＭＳ Ｐゴシック" charset="0"/>
              <a:cs typeface="ＭＳ Ｐゴシック" charset="0"/>
            </a:endParaRPr>
          </a:p>
          <a:p>
            <a:pPr marL="171450" indent="-171450">
              <a:buFontTx/>
              <a:buChar char="-"/>
              <a:defRPr/>
            </a:pPr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Free-energy = measure of the degree of dynamism of a physical system.</a:t>
            </a:r>
          </a:p>
          <a:p>
            <a:pPr marL="171450" indent="-171450">
              <a:buFontTx/>
              <a:buChar char="-"/>
              <a:defRPr/>
            </a:pPr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Enhance sampling = we cannot sample every state, we use algorithms to reduce the number of sampled states, still effective because of </a:t>
            </a:r>
            <a:r>
              <a:rPr lang="en-US" dirty="0" err="1" smtClean="0">
                <a:latin typeface="Calibri" charset="0"/>
                <a:ea typeface="ＭＳ Ｐゴシック" charset="0"/>
                <a:cs typeface="ＭＳ Ｐゴシック" charset="0"/>
              </a:rPr>
              <a:t>ergodic</a:t>
            </a:r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 hypothesis. </a:t>
            </a:r>
          </a:p>
          <a:p>
            <a:pPr>
              <a:defRPr/>
            </a:pPr>
            <a:endParaRPr lang="en-US" dirty="0" smtClean="0">
              <a:latin typeface="Calibri" charset="0"/>
              <a:ea typeface="ＭＳ Ｐゴシック" charset="0"/>
              <a:cs typeface="ＭＳ Ｐゴシック" charset="0"/>
            </a:endParaRPr>
          </a:p>
          <a:p>
            <a:pPr>
              <a:defRPr/>
            </a:pPr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Simulation:</a:t>
            </a:r>
          </a:p>
          <a:p>
            <a:pPr marL="171450" indent="-171450">
              <a:buFontTx/>
              <a:buChar char="-"/>
              <a:defRPr/>
            </a:pPr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Homogeneous/heterogeneous = the same physical system simulated with different parameters / different physical systems</a:t>
            </a:r>
          </a:p>
          <a:p>
            <a:pPr marL="171450" indent="-171450">
              <a:buFontTx/>
              <a:buChar char="-"/>
              <a:defRPr/>
            </a:pPr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Coordination = Temporal and special ordering (leads to different models of communication?)</a:t>
            </a:r>
          </a:p>
          <a:p>
            <a:pPr marL="171450" indent="-171450">
              <a:buFontTx/>
              <a:buChar char="-"/>
              <a:defRPr/>
            </a:pPr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Dependences = Temporal among simulations.</a:t>
            </a:r>
          </a:p>
          <a:p>
            <a:pPr marL="171450" indent="-171450">
              <a:buFont typeface="Symbol" charset="0"/>
              <a:buChar char=""/>
              <a:defRPr/>
            </a:pPr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Varying across these axes you can generate almost any workflow.</a:t>
            </a:r>
          </a:p>
          <a:p>
            <a:pPr marL="171450" indent="-171450">
              <a:buFont typeface="Symbol" charset="0"/>
              <a:buChar char=""/>
              <a:defRPr/>
            </a:pPr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Bag of tasks is the center.</a:t>
            </a:r>
            <a:endParaRPr lang="en-US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433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ACC869E3-08F5-E541-B877-B9AC958B977D}" type="slidenum">
              <a:rPr lang="en-US" sz="1200"/>
              <a:pPr eaLnBrk="1" hangingPunct="1"/>
              <a:t>5</a:t>
            </a:fld>
            <a:endParaRPr lang="en-US" sz="120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MORE THAN HPC/HTC</a:t>
            </a:r>
          </a:p>
          <a:p>
            <a:r>
              <a:rPr lang="en-US" dirty="0" smtClean="0"/>
              <a:t>Nuanced view of Resources and application types!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79667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7890" name="Notes Placeholder 2"/>
          <p:cNvSpPr>
            <a:spLocks noGrp="1"/>
          </p:cNvSpPr>
          <p:nvPr>
            <p:ph type="body" idx="1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defRPr/>
            </a:pPr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We are not speaking about a trivial problem! Formulating a problem in terms of many-simulations (partially) failed already at </a:t>
            </a:r>
            <a:r>
              <a:rPr lang="en-US" dirty="0" err="1" smtClean="0">
                <a:latin typeface="Calibri" charset="0"/>
                <a:ea typeface="ＭＳ Ｐゴシック" charset="0"/>
                <a:cs typeface="ＭＳ Ｐゴシック" charset="0"/>
              </a:rPr>
              <a:t>petascale</a:t>
            </a:r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:</a:t>
            </a:r>
          </a:p>
          <a:p>
            <a:pPr marL="171450" indent="-171450">
              <a:buFont typeface="Arial"/>
              <a:buChar char="•"/>
              <a:defRPr/>
            </a:pPr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A lot of the time has been spent in formulating the problem in terms of many simulations.</a:t>
            </a:r>
          </a:p>
          <a:p>
            <a:pPr marL="171450" indent="-171450">
              <a:buFont typeface="Arial"/>
              <a:buChar char="•"/>
              <a:defRPr/>
            </a:pPr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Marshaling/managing/efficient mapping happened at order 10, barely made order 100, broke down at order 1000 (of large simulations)</a:t>
            </a:r>
          </a:p>
          <a:p>
            <a:pPr marL="171450" indent="-171450">
              <a:buFontTx/>
              <a:buChar char="-"/>
              <a:defRPr/>
            </a:pPr>
            <a:endParaRPr lang="en-US" dirty="0" smtClean="0">
              <a:latin typeface="Calibri" charset="0"/>
              <a:ea typeface="ＭＳ Ｐゴシック" charset="0"/>
              <a:cs typeface="ＭＳ Ｐゴシック" charset="0"/>
            </a:endParaRPr>
          </a:p>
          <a:p>
            <a:pPr marL="171450" indent="-171450">
              <a:buFontTx/>
              <a:buChar char="-"/>
              <a:defRPr/>
            </a:pPr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This </a:t>
            </a:r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problem highlights some of the challenges in running many simulations on many </a:t>
            </a:r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supercomputers</a:t>
            </a:r>
          </a:p>
          <a:p>
            <a:pPr marL="171450" indent="-171450">
              <a:buFontTx/>
              <a:buChar char="-"/>
              <a:defRPr/>
            </a:pPr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Things </a:t>
            </a:r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are not working. I contend that if we took a more systems approach to building </a:t>
            </a:r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our infrastructure </a:t>
            </a:r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-- viewed as a whole, expose/provide the </a:t>
            </a:r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right abstractions</a:t>
            </a:r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, then it is possible.</a:t>
            </a:r>
          </a:p>
        </p:txBody>
      </p:sp>
      <p:sp>
        <p:nvSpPr>
          <p:cNvPr id="1843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4C3B9D97-A6F5-A542-89C2-D4A4829E683E}" type="slidenum">
              <a:rPr lang="en-US" sz="1200"/>
              <a:pPr eaLnBrk="1" hangingPunct="1"/>
              <a:t>7</a:t>
            </a:fld>
            <a:endParaRPr lang="en-US" sz="120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" name="Shape 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813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Pilot-jobs as a (A)RM because of limitations of the middleware and infrastructure. Different middleware; differenent limitations. Therefore different pilot jobs semantically and functionally.</a:t>
            </a:r>
          </a:p>
          <a:p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  <a:p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Pilots tell you what to do (N x M) but not why or how?</a:t>
            </a:r>
          </a:p>
          <a:p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  <a:p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813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B6C05FD7-8855-964A-8FA8-B4A94FD0EB69}" type="slidenum">
              <a:rPr lang="en-US" sz="1200"/>
              <a:pPr eaLnBrk="1" hangingPunct="1"/>
              <a:t>11</a:t>
            </a:fld>
            <a:endParaRPr lang="en-US" sz="120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222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Pilot-jobs as a (A)RM because of limitations of the middleware and infrastructure. Different middleware; differenent limitations. Therefore different pilot jobs semantically and functionally.</a:t>
            </a:r>
          </a:p>
          <a:p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  <a:p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Pilots tell you what to do (N x M) but not why or how?</a:t>
            </a:r>
          </a:p>
          <a:p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  <a:p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222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BDBAD7EF-C69F-E34D-B72D-0F8CF7FB803D}" type="slidenum">
              <a:rPr lang="en-US" sz="1200"/>
              <a:pPr eaLnBrk="1" hangingPunct="1"/>
              <a:t>12</a:t>
            </a:fld>
            <a:endParaRPr lang="en-US" sz="120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rutgers_open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91408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6969266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189" y="4406801"/>
            <a:ext cx="7772176" cy="1361777"/>
          </a:xfrm>
        </p:spPr>
        <p:txBody>
          <a:bodyPr anchor="t"/>
          <a:lstStyle>
            <a:lvl1pPr algn="l">
              <a:defRPr sz="28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189" y="2906613"/>
            <a:ext cx="7772176" cy="1500188"/>
          </a:xfrm>
        </p:spPr>
        <p:txBody>
          <a:bodyPr anchor="b"/>
          <a:lstStyle>
            <a:lvl1pPr marL="0" indent="0">
              <a:buNone/>
              <a:defRPr sz="1400"/>
            </a:lvl1pPr>
            <a:lvl2pPr marL="321457" indent="0">
              <a:buNone/>
              <a:defRPr sz="1300"/>
            </a:lvl2pPr>
            <a:lvl3pPr marL="642915" indent="0">
              <a:buNone/>
              <a:defRPr sz="1100"/>
            </a:lvl3pPr>
            <a:lvl4pPr marL="964372" indent="0">
              <a:buNone/>
              <a:defRPr sz="1000"/>
            </a:lvl4pPr>
            <a:lvl5pPr marL="1285829" indent="0">
              <a:buNone/>
              <a:defRPr sz="1000"/>
            </a:lvl5pPr>
            <a:lvl6pPr marL="1607287" indent="0">
              <a:buNone/>
              <a:defRPr sz="1000"/>
            </a:lvl6pPr>
            <a:lvl7pPr marL="1928744" indent="0">
              <a:buNone/>
              <a:defRPr sz="1000"/>
            </a:lvl7pPr>
            <a:lvl8pPr marL="2250201" indent="0">
              <a:buNone/>
              <a:defRPr sz="1000"/>
            </a:lvl8pPr>
            <a:lvl9pPr marL="2571659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28770233"/>
      </p:ext>
    </p:extLst>
  </p:cSld>
  <p:clrMapOvr>
    <a:masterClrMapping/>
  </p:clrMapOvr>
  <p:transition xmlns:p14="http://schemas.microsoft.com/office/powerpoint/2010/main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0031" y="3705820"/>
            <a:ext cx="4268391" cy="910828"/>
          </a:xfrm>
        </p:spPr>
        <p:txBody>
          <a:bodyPr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5578" y="3705820"/>
            <a:ext cx="4268391" cy="910828"/>
          </a:xfrm>
        </p:spPr>
        <p:txBody>
          <a:bodyPr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237074"/>
      </p:ext>
    </p:extLst>
  </p:cSld>
  <p:clrMapOvr>
    <a:masterClrMapping/>
  </p:clrMapOvr>
  <p:transition xmlns:p14="http://schemas.microsoft.com/office/powerpoint/2010/main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647" y="274588"/>
            <a:ext cx="8228707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647" y="1534791"/>
            <a:ext cx="4039568" cy="639589"/>
          </a:xfrm>
        </p:spPr>
        <p:txBody>
          <a:bodyPr anchor="b"/>
          <a:lstStyle>
            <a:lvl1pPr marL="0" indent="0">
              <a:buNone/>
              <a:defRPr sz="1700" b="1"/>
            </a:lvl1pPr>
            <a:lvl2pPr marL="321457" indent="0">
              <a:buNone/>
              <a:defRPr sz="1400" b="1"/>
            </a:lvl2pPr>
            <a:lvl3pPr marL="642915" indent="0">
              <a:buNone/>
              <a:defRPr sz="1300" b="1"/>
            </a:lvl3pPr>
            <a:lvl4pPr marL="964372" indent="0">
              <a:buNone/>
              <a:defRPr sz="1100" b="1"/>
            </a:lvl4pPr>
            <a:lvl5pPr marL="1285829" indent="0">
              <a:buNone/>
              <a:defRPr sz="1100" b="1"/>
            </a:lvl5pPr>
            <a:lvl6pPr marL="1607287" indent="0">
              <a:buNone/>
              <a:defRPr sz="1100" b="1"/>
            </a:lvl6pPr>
            <a:lvl7pPr marL="1928744" indent="0">
              <a:buNone/>
              <a:defRPr sz="1100" b="1"/>
            </a:lvl7pPr>
            <a:lvl8pPr marL="2250201" indent="0">
              <a:buNone/>
              <a:defRPr sz="1100" b="1"/>
            </a:lvl8pPr>
            <a:lvl9pPr marL="2571659" indent="0">
              <a:buNone/>
              <a:defRPr sz="11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647" y="2174379"/>
            <a:ext cx="4039568" cy="3951387"/>
          </a:xfrm>
        </p:spPr>
        <p:txBody>
          <a:bodyPr/>
          <a:lstStyle>
            <a:lvl1pPr>
              <a:defRPr sz="1700"/>
            </a:lvl1pPr>
            <a:lvl2pPr>
              <a:defRPr sz="1400"/>
            </a:lvl2pPr>
            <a:lvl3pPr>
              <a:defRPr sz="13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4555" y="1534791"/>
            <a:ext cx="4041799" cy="639589"/>
          </a:xfrm>
        </p:spPr>
        <p:txBody>
          <a:bodyPr anchor="b"/>
          <a:lstStyle>
            <a:lvl1pPr marL="0" indent="0">
              <a:buNone/>
              <a:defRPr sz="1700" b="1"/>
            </a:lvl1pPr>
            <a:lvl2pPr marL="321457" indent="0">
              <a:buNone/>
              <a:defRPr sz="1400" b="1"/>
            </a:lvl2pPr>
            <a:lvl3pPr marL="642915" indent="0">
              <a:buNone/>
              <a:defRPr sz="1300" b="1"/>
            </a:lvl3pPr>
            <a:lvl4pPr marL="964372" indent="0">
              <a:buNone/>
              <a:defRPr sz="1100" b="1"/>
            </a:lvl4pPr>
            <a:lvl5pPr marL="1285829" indent="0">
              <a:buNone/>
              <a:defRPr sz="1100" b="1"/>
            </a:lvl5pPr>
            <a:lvl6pPr marL="1607287" indent="0">
              <a:buNone/>
              <a:defRPr sz="1100" b="1"/>
            </a:lvl6pPr>
            <a:lvl7pPr marL="1928744" indent="0">
              <a:buNone/>
              <a:defRPr sz="1100" b="1"/>
            </a:lvl7pPr>
            <a:lvl8pPr marL="2250201" indent="0">
              <a:buNone/>
              <a:defRPr sz="1100" b="1"/>
            </a:lvl8pPr>
            <a:lvl9pPr marL="2571659" indent="0">
              <a:buNone/>
              <a:defRPr sz="11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4555" y="2174379"/>
            <a:ext cx="4041799" cy="3951387"/>
          </a:xfrm>
        </p:spPr>
        <p:txBody>
          <a:bodyPr/>
          <a:lstStyle>
            <a:lvl1pPr>
              <a:defRPr sz="1700"/>
            </a:lvl1pPr>
            <a:lvl2pPr>
              <a:defRPr sz="1400"/>
            </a:lvl2pPr>
            <a:lvl3pPr>
              <a:defRPr sz="13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703213"/>
      </p:ext>
    </p:extLst>
  </p:cSld>
  <p:clrMapOvr>
    <a:masterClrMapping/>
  </p:clrMapOvr>
  <p:transition xmlns:p14="http://schemas.microsoft.com/office/powerpoint/2010/main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377032"/>
      </p:ext>
    </p:extLst>
  </p:cSld>
  <p:clrMapOvr>
    <a:masterClrMapping/>
  </p:clrMapOvr>
  <p:transition xmlns:p14="http://schemas.microsoft.com/office/powerpoint/2010/main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94415184"/>
      </p:ext>
    </p:extLst>
  </p:cSld>
  <p:clrMapOvr>
    <a:masterClrMapping/>
  </p:clrMapOvr>
  <p:transition xmlns:p14="http://schemas.microsoft.com/office/powerpoint/2010/main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647" y="273473"/>
            <a:ext cx="3008189" cy="1161975"/>
          </a:xfrm>
        </p:spPr>
        <p:txBody>
          <a:bodyPr/>
          <a:lstStyle>
            <a:lvl1pPr algn="l">
              <a:defRPr sz="14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224" y="273472"/>
            <a:ext cx="5111130" cy="5852294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7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647" y="1435448"/>
            <a:ext cx="3008189" cy="4690318"/>
          </a:xfrm>
        </p:spPr>
        <p:txBody>
          <a:bodyPr/>
          <a:lstStyle>
            <a:lvl1pPr marL="0" indent="0">
              <a:buNone/>
              <a:defRPr sz="1000"/>
            </a:lvl1pPr>
            <a:lvl2pPr marL="321457" indent="0">
              <a:buNone/>
              <a:defRPr sz="800"/>
            </a:lvl2pPr>
            <a:lvl3pPr marL="642915" indent="0">
              <a:buNone/>
              <a:defRPr sz="700"/>
            </a:lvl3pPr>
            <a:lvl4pPr marL="964372" indent="0">
              <a:buNone/>
              <a:defRPr sz="600"/>
            </a:lvl4pPr>
            <a:lvl5pPr marL="1285829" indent="0">
              <a:buNone/>
              <a:defRPr sz="600"/>
            </a:lvl5pPr>
            <a:lvl6pPr marL="1607287" indent="0">
              <a:buNone/>
              <a:defRPr sz="600"/>
            </a:lvl6pPr>
            <a:lvl7pPr marL="1928744" indent="0">
              <a:buNone/>
              <a:defRPr sz="600"/>
            </a:lvl7pPr>
            <a:lvl8pPr marL="2250201" indent="0">
              <a:buNone/>
              <a:defRPr sz="600"/>
            </a:lvl8pPr>
            <a:lvl9pPr marL="2571659" indent="0">
              <a:buNone/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33589327"/>
      </p:ext>
    </p:extLst>
  </p:cSld>
  <p:clrMapOvr>
    <a:masterClrMapping/>
  </p:clrMapOvr>
  <p:transition xmlns:p14="http://schemas.microsoft.com/office/powerpoint/2010/main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635" y="4800824"/>
            <a:ext cx="5486177" cy="567035"/>
          </a:xfrm>
        </p:spPr>
        <p:txBody>
          <a:bodyPr/>
          <a:lstStyle>
            <a:lvl1pPr algn="l">
              <a:defRPr sz="14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635" y="612800"/>
            <a:ext cx="5486177" cy="4114354"/>
          </a:xfrm>
        </p:spPr>
        <p:txBody>
          <a:bodyPr/>
          <a:lstStyle>
            <a:lvl1pPr marL="0" indent="0">
              <a:buNone/>
              <a:defRPr sz="2200"/>
            </a:lvl1pPr>
            <a:lvl2pPr marL="321457" indent="0">
              <a:buNone/>
              <a:defRPr sz="2000"/>
            </a:lvl2pPr>
            <a:lvl3pPr marL="642915" indent="0">
              <a:buNone/>
              <a:defRPr sz="1700"/>
            </a:lvl3pPr>
            <a:lvl4pPr marL="964372" indent="0">
              <a:buNone/>
              <a:defRPr sz="1400"/>
            </a:lvl4pPr>
            <a:lvl5pPr marL="1285829" indent="0">
              <a:buNone/>
              <a:defRPr sz="1400"/>
            </a:lvl5pPr>
            <a:lvl6pPr marL="1607287" indent="0">
              <a:buNone/>
              <a:defRPr sz="1400"/>
            </a:lvl6pPr>
            <a:lvl7pPr marL="1928744" indent="0">
              <a:buNone/>
              <a:defRPr sz="1400"/>
            </a:lvl7pPr>
            <a:lvl8pPr marL="2250201" indent="0">
              <a:buNone/>
              <a:defRPr sz="1400"/>
            </a:lvl8pPr>
            <a:lvl9pPr marL="2571659" indent="0">
              <a:buNone/>
              <a:defRPr sz="14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635" y="5367859"/>
            <a:ext cx="5486177" cy="804788"/>
          </a:xfrm>
        </p:spPr>
        <p:txBody>
          <a:bodyPr/>
          <a:lstStyle>
            <a:lvl1pPr marL="0" indent="0">
              <a:buNone/>
              <a:defRPr sz="1000"/>
            </a:lvl1pPr>
            <a:lvl2pPr marL="321457" indent="0">
              <a:buNone/>
              <a:defRPr sz="800"/>
            </a:lvl2pPr>
            <a:lvl3pPr marL="642915" indent="0">
              <a:buNone/>
              <a:defRPr sz="700"/>
            </a:lvl3pPr>
            <a:lvl4pPr marL="964372" indent="0">
              <a:buNone/>
              <a:defRPr sz="600"/>
            </a:lvl4pPr>
            <a:lvl5pPr marL="1285829" indent="0">
              <a:buNone/>
              <a:defRPr sz="600"/>
            </a:lvl5pPr>
            <a:lvl6pPr marL="1607287" indent="0">
              <a:buNone/>
              <a:defRPr sz="600"/>
            </a:lvl6pPr>
            <a:lvl7pPr marL="1928744" indent="0">
              <a:buNone/>
              <a:defRPr sz="600"/>
            </a:lvl7pPr>
            <a:lvl8pPr marL="2250201" indent="0">
              <a:buNone/>
              <a:defRPr sz="600"/>
            </a:lvl8pPr>
            <a:lvl9pPr marL="2571659" indent="0">
              <a:buNone/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85123328"/>
      </p:ext>
    </p:extLst>
  </p:cSld>
  <p:clrMapOvr>
    <a:masterClrMapping/>
  </p:clrMapOvr>
  <p:transition xmlns:p14="http://schemas.microsoft.com/office/powerpoint/2010/main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257895"/>
      </p:ext>
    </p:extLst>
  </p:cSld>
  <p:clrMapOvr>
    <a:masterClrMapping/>
  </p:clrMapOvr>
  <p:transition xmlns:p14="http://schemas.microsoft.com/office/powerpoint/2010/main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32985" y="1437680"/>
            <a:ext cx="2160984" cy="317896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0031" y="1437680"/>
            <a:ext cx="6375797" cy="317896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74458"/>
      </p:ext>
    </p:extLst>
  </p:cSld>
  <p:clrMapOvr>
    <a:masterClrMapping/>
  </p:clrMapOvr>
  <p:transition xmlns:p14="http://schemas.microsoft.com/office/powerpoint/2010/main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354" y="2130848"/>
            <a:ext cx="7773293" cy="147004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824" y="3886648"/>
            <a:ext cx="6400354" cy="1752451"/>
          </a:xfrm>
        </p:spPr>
        <p:txBody>
          <a:bodyPr/>
          <a:lstStyle>
            <a:lvl1pPr marL="0" indent="0" algn="ctr">
              <a:buNone/>
              <a:defRPr/>
            </a:lvl1pPr>
            <a:lvl2pPr marL="321440" indent="0" algn="ctr">
              <a:buNone/>
              <a:defRPr/>
            </a:lvl2pPr>
            <a:lvl3pPr marL="642882" indent="0" algn="ctr">
              <a:buNone/>
              <a:defRPr/>
            </a:lvl3pPr>
            <a:lvl4pPr marL="964323" indent="0" algn="ctr">
              <a:buNone/>
              <a:defRPr/>
            </a:lvl4pPr>
            <a:lvl5pPr marL="1285763" indent="0" algn="ctr">
              <a:buNone/>
              <a:defRPr/>
            </a:lvl5pPr>
            <a:lvl6pPr marL="1607205" indent="0" algn="ctr">
              <a:buNone/>
              <a:defRPr/>
            </a:lvl6pPr>
            <a:lvl7pPr marL="1928645" indent="0" algn="ctr">
              <a:buNone/>
              <a:defRPr/>
            </a:lvl7pPr>
            <a:lvl8pPr marL="2250086" indent="0" algn="ctr">
              <a:buNone/>
              <a:defRPr/>
            </a:lvl8pPr>
            <a:lvl9pPr marL="2571527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826229"/>
      </p:ext>
    </p:extLst>
  </p:cSld>
  <p:clrMapOvr>
    <a:masterClrMapping/>
  </p:clrMapOvr>
  <p:transition xmlns:p14="http://schemas.microsoft.com/office/powerpoint/2010/main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187325" y="1008063"/>
            <a:ext cx="8728075" cy="0"/>
          </a:xfrm>
          <a:prstGeom prst="line">
            <a:avLst/>
          </a:prstGeom>
          <a:ln>
            <a:solidFill>
              <a:srgbClr val="5F5F5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5729" y="186232"/>
            <a:ext cx="8694574" cy="8080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5729" y="1187796"/>
            <a:ext cx="8694574" cy="487638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565900" y="6332538"/>
            <a:ext cx="23368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0F2CE73-5F73-BE41-B1E2-9E44A464885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15000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228161"/>
      </p:ext>
    </p:extLst>
  </p:cSld>
  <p:clrMapOvr>
    <a:masterClrMapping/>
  </p:clrMapOvr>
  <p:transition xmlns:p14="http://schemas.microsoft.com/office/powerpoint/2010/main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189" y="4406802"/>
            <a:ext cx="7772176" cy="1361777"/>
          </a:xfrm>
        </p:spPr>
        <p:txBody>
          <a:bodyPr anchor="t"/>
          <a:lstStyle>
            <a:lvl1pPr algn="l">
              <a:defRPr sz="28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189" y="2906613"/>
            <a:ext cx="7772176" cy="1500188"/>
          </a:xfrm>
        </p:spPr>
        <p:txBody>
          <a:bodyPr anchor="b"/>
          <a:lstStyle>
            <a:lvl1pPr marL="0" indent="0">
              <a:buNone/>
              <a:defRPr sz="1400"/>
            </a:lvl1pPr>
            <a:lvl2pPr marL="321440" indent="0">
              <a:buNone/>
              <a:defRPr sz="1300"/>
            </a:lvl2pPr>
            <a:lvl3pPr marL="642882" indent="0">
              <a:buNone/>
              <a:defRPr sz="1100"/>
            </a:lvl3pPr>
            <a:lvl4pPr marL="964323" indent="0">
              <a:buNone/>
              <a:defRPr sz="1000"/>
            </a:lvl4pPr>
            <a:lvl5pPr marL="1285763" indent="0">
              <a:buNone/>
              <a:defRPr sz="1000"/>
            </a:lvl5pPr>
            <a:lvl6pPr marL="1607205" indent="0">
              <a:buNone/>
              <a:defRPr sz="1000"/>
            </a:lvl6pPr>
            <a:lvl7pPr marL="1928645" indent="0">
              <a:buNone/>
              <a:defRPr sz="1000"/>
            </a:lvl7pPr>
            <a:lvl8pPr marL="2250086" indent="0">
              <a:buNone/>
              <a:defRPr sz="1000"/>
            </a:lvl8pPr>
            <a:lvl9pPr marL="2571527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30756054"/>
      </p:ext>
    </p:extLst>
  </p:cSld>
  <p:clrMapOvr>
    <a:masterClrMapping/>
  </p:clrMapOvr>
  <p:transition xmlns:p14="http://schemas.microsoft.com/office/powerpoint/2010/main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0032" y="2241352"/>
            <a:ext cx="4268391" cy="4107656"/>
          </a:xfrm>
        </p:spPr>
        <p:txBody>
          <a:bodyPr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5579" y="2241352"/>
            <a:ext cx="4268391" cy="4107656"/>
          </a:xfrm>
        </p:spPr>
        <p:txBody>
          <a:bodyPr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513386"/>
      </p:ext>
    </p:extLst>
  </p:cSld>
  <p:clrMapOvr>
    <a:masterClrMapping/>
  </p:clrMapOvr>
  <p:transition xmlns:p14="http://schemas.microsoft.com/office/powerpoint/2010/main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647" y="274588"/>
            <a:ext cx="8228707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647" y="1534791"/>
            <a:ext cx="4039568" cy="639589"/>
          </a:xfrm>
        </p:spPr>
        <p:txBody>
          <a:bodyPr anchor="b"/>
          <a:lstStyle>
            <a:lvl1pPr marL="0" indent="0">
              <a:buNone/>
              <a:defRPr sz="1700" b="1"/>
            </a:lvl1pPr>
            <a:lvl2pPr marL="321440" indent="0">
              <a:buNone/>
              <a:defRPr sz="1400" b="1"/>
            </a:lvl2pPr>
            <a:lvl3pPr marL="642882" indent="0">
              <a:buNone/>
              <a:defRPr sz="1300" b="1"/>
            </a:lvl3pPr>
            <a:lvl4pPr marL="964323" indent="0">
              <a:buNone/>
              <a:defRPr sz="1100" b="1"/>
            </a:lvl4pPr>
            <a:lvl5pPr marL="1285763" indent="0">
              <a:buNone/>
              <a:defRPr sz="1100" b="1"/>
            </a:lvl5pPr>
            <a:lvl6pPr marL="1607205" indent="0">
              <a:buNone/>
              <a:defRPr sz="1100" b="1"/>
            </a:lvl6pPr>
            <a:lvl7pPr marL="1928645" indent="0">
              <a:buNone/>
              <a:defRPr sz="1100" b="1"/>
            </a:lvl7pPr>
            <a:lvl8pPr marL="2250086" indent="0">
              <a:buNone/>
              <a:defRPr sz="1100" b="1"/>
            </a:lvl8pPr>
            <a:lvl9pPr marL="2571527" indent="0">
              <a:buNone/>
              <a:defRPr sz="11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647" y="2174379"/>
            <a:ext cx="4039568" cy="3951387"/>
          </a:xfrm>
        </p:spPr>
        <p:txBody>
          <a:bodyPr/>
          <a:lstStyle>
            <a:lvl1pPr>
              <a:defRPr sz="1700"/>
            </a:lvl1pPr>
            <a:lvl2pPr>
              <a:defRPr sz="1400"/>
            </a:lvl2pPr>
            <a:lvl3pPr>
              <a:defRPr sz="13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4555" y="1534791"/>
            <a:ext cx="4041799" cy="639589"/>
          </a:xfrm>
        </p:spPr>
        <p:txBody>
          <a:bodyPr anchor="b"/>
          <a:lstStyle>
            <a:lvl1pPr marL="0" indent="0">
              <a:buNone/>
              <a:defRPr sz="1700" b="1"/>
            </a:lvl1pPr>
            <a:lvl2pPr marL="321440" indent="0">
              <a:buNone/>
              <a:defRPr sz="1400" b="1"/>
            </a:lvl2pPr>
            <a:lvl3pPr marL="642882" indent="0">
              <a:buNone/>
              <a:defRPr sz="1300" b="1"/>
            </a:lvl3pPr>
            <a:lvl4pPr marL="964323" indent="0">
              <a:buNone/>
              <a:defRPr sz="1100" b="1"/>
            </a:lvl4pPr>
            <a:lvl5pPr marL="1285763" indent="0">
              <a:buNone/>
              <a:defRPr sz="1100" b="1"/>
            </a:lvl5pPr>
            <a:lvl6pPr marL="1607205" indent="0">
              <a:buNone/>
              <a:defRPr sz="1100" b="1"/>
            </a:lvl6pPr>
            <a:lvl7pPr marL="1928645" indent="0">
              <a:buNone/>
              <a:defRPr sz="1100" b="1"/>
            </a:lvl7pPr>
            <a:lvl8pPr marL="2250086" indent="0">
              <a:buNone/>
              <a:defRPr sz="1100" b="1"/>
            </a:lvl8pPr>
            <a:lvl9pPr marL="2571527" indent="0">
              <a:buNone/>
              <a:defRPr sz="11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4555" y="2174379"/>
            <a:ext cx="4041799" cy="3951387"/>
          </a:xfrm>
        </p:spPr>
        <p:txBody>
          <a:bodyPr/>
          <a:lstStyle>
            <a:lvl1pPr>
              <a:defRPr sz="1700"/>
            </a:lvl1pPr>
            <a:lvl2pPr>
              <a:defRPr sz="1400"/>
            </a:lvl2pPr>
            <a:lvl3pPr>
              <a:defRPr sz="13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211649"/>
      </p:ext>
    </p:extLst>
  </p:cSld>
  <p:clrMapOvr>
    <a:masterClrMapping/>
  </p:clrMapOvr>
  <p:transition xmlns:p14="http://schemas.microsoft.com/office/powerpoint/2010/main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047655"/>
      </p:ext>
    </p:extLst>
  </p:cSld>
  <p:clrMapOvr>
    <a:masterClrMapping/>
  </p:clrMapOvr>
  <p:transition xmlns:p14="http://schemas.microsoft.com/office/powerpoint/2010/main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0458977"/>
      </p:ext>
    </p:extLst>
  </p:cSld>
  <p:clrMapOvr>
    <a:masterClrMapping/>
  </p:clrMapOvr>
  <p:transition xmlns:p14="http://schemas.microsoft.com/office/powerpoint/2010/main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648" y="273474"/>
            <a:ext cx="3008189" cy="1161975"/>
          </a:xfrm>
        </p:spPr>
        <p:txBody>
          <a:bodyPr anchor="b"/>
          <a:lstStyle>
            <a:lvl1pPr algn="l">
              <a:defRPr sz="14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224" y="273473"/>
            <a:ext cx="5111130" cy="5852294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7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648" y="1435448"/>
            <a:ext cx="3008189" cy="4690318"/>
          </a:xfrm>
        </p:spPr>
        <p:txBody>
          <a:bodyPr/>
          <a:lstStyle>
            <a:lvl1pPr marL="0" indent="0">
              <a:buNone/>
              <a:defRPr sz="1000"/>
            </a:lvl1pPr>
            <a:lvl2pPr marL="321440" indent="0">
              <a:buNone/>
              <a:defRPr sz="800"/>
            </a:lvl2pPr>
            <a:lvl3pPr marL="642882" indent="0">
              <a:buNone/>
              <a:defRPr sz="700"/>
            </a:lvl3pPr>
            <a:lvl4pPr marL="964323" indent="0">
              <a:buNone/>
              <a:defRPr sz="600"/>
            </a:lvl4pPr>
            <a:lvl5pPr marL="1285763" indent="0">
              <a:buNone/>
              <a:defRPr sz="600"/>
            </a:lvl5pPr>
            <a:lvl6pPr marL="1607205" indent="0">
              <a:buNone/>
              <a:defRPr sz="600"/>
            </a:lvl6pPr>
            <a:lvl7pPr marL="1928645" indent="0">
              <a:buNone/>
              <a:defRPr sz="600"/>
            </a:lvl7pPr>
            <a:lvl8pPr marL="2250086" indent="0">
              <a:buNone/>
              <a:defRPr sz="600"/>
            </a:lvl8pPr>
            <a:lvl9pPr marL="2571527" indent="0">
              <a:buNone/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37564629"/>
      </p:ext>
    </p:extLst>
  </p:cSld>
  <p:clrMapOvr>
    <a:masterClrMapping/>
  </p:clrMapOvr>
  <p:transition xmlns:p14="http://schemas.microsoft.com/office/powerpoint/2010/main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636" y="4800824"/>
            <a:ext cx="5486177" cy="567035"/>
          </a:xfrm>
        </p:spPr>
        <p:txBody>
          <a:bodyPr anchor="b"/>
          <a:lstStyle>
            <a:lvl1pPr algn="l">
              <a:defRPr sz="14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636" y="612800"/>
            <a:ext cx="5486177" cy="4114354"/>
          </a:xfrm>
        </p:spPr>
        <p:txBody>
          <a:bodyPr/>
          <a:lstStyle>
            <a:lvl1pPr marL="0" indent="0">
              <a:buNone/>
              <a:defRPr sz="2200"/>
            </a:lvl1pPr>
            <a:lvl2pPr marL="321440" indent="0">
              <a:buNone/>
              <a:defRPr sz="2000"/>
            </a:lvl2pPr>
            <a:lvl3pPr marL="642882" indent="0">
              <a:buNone/>
              <a:defRPr sz="1700"/>
            </a:lvl3pPr>
            <a:lvl4pPr marL="964323" indent="0">
              <a:buNone/>
              <a:defRPr sz="1400"/>
            </a:lvl4pPr>
            <a:lvl5pPr marL="1285763" indent="0">
              <a:buNone/>
              <a:defRPr sz="1400"/>
            </a:lvl5pPr>
            <a:lvl6pPr marL="1607205" indent="0">
              <a:buNone/>
              <a:defRPr sz="1400"/>
            </a:lvl6pPr>
            <a:lvl7pPr marL="1928645" indent="0">
              <a:buNone/>
              <a:defRPr sz="1400"/>
            </a:lvl7pPr>
            <a:lvl8pPr marL="2250086" indent="0">
              <a:buNone/>
              <a:defRPr sz="1400"/>
            </a:lvl8pPr>
            <a:lvl9pPr marL="2571527" indent="0">
              <a:buNone/>
              <a:defRPr sz="14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636" y="5367860"/>
            <a:ext cx="5486177" cy="804788"/>
          </a:xfrm>
        </p:spPr>
        <p:txBody>
          <a:bodyPr/>
          <a:lstStyle>
            <a:lvl1pPr marL="0" indent="0">
              <a:buNone/>
              <a:defRPr sz="1000"/>
            </a:lvl1pPr>
            <a:lvl2pPr marL="321440" indent="0">
              <a:buNone/>
              <a:defRPr sz="800"/>
            </a:lvl2pPr>
            <a:lvl3pPr marL="642882" indent="0">
              <a:buNone/>
              <a:defRPr sz="700"/>
            </a:lvl3pPr>
            <a:lvl4pPr marL="964323" indent="0">
              <a:buNone/>
              <a:defRPr sz="600"/>
            </a:lvl4pPr>
            <a:lvl5pPr marL="1285763" indent="0">
              <a:buNone/>
              <a:defRPr sz="600"/>
            </a:lvl5pPr>
            <a:lvl6pPr marL="1607205" indent="0">
              <a:buNone/>
              <a:defRPr sz="600"/>
            </a:lvl6pPr>
            <a:lvl7pPr marL="1928645" indent="0">
              <a:buNone/>
              <a:defRPr sz="600"/>
            </a:lvl7pPr>
            <a:lvl8pPr marL="2250086" indent="0">
              <a:buNone/>
              <a:defRPr sz="600"/>
            </a:lvl8pPr>
            <a:lvl9pPr marL="2571527" indent="0">
              <a:buNone/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16040664"/>
      </p:ext>
    </p:extLst>
  </p:cSld>
  <p:clrMapOvr>
    <a:masterClrMapping/>
  </p:clrMapOvr>
  <p:transition xmlns:p14="http://schemas.microsoft.com/office/powerpoint/2010/main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732730"/>
      </p:ext>
    </p:extLst>
  </p:cSld>
  <p:clrMapOvr>
    <a:masterClrMapping/>
  </p:clrMapOvr>
  <p:transition xmlns:p14="http://schemas.microsoft.com/office/powerpoint/2010/main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32985" y="178594"/>
            <a:ext cx="2160984" cy="617041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0031" y="178594"/>
            <a:ext cx="6375797" cy="617041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452070"/>
      </p:ext>
    </p:extLst>
  </p:cSld>
  <p:clrMapOvr>
    <a:masterClrMapping/>
  </p:clrMapOvr>
  <p:transition xmlns:p14="http://schemas.microsoft.com/office/powerpoint/2010/main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 userDrawn="1"/>
        </p:nvCxnSpPr>
        <p:spPr>
          <a:xfrm>
            <a:off x="187325" y="1008063"/>
            <a:ext cx="8728075" cy="0"/>
          </a:xfrm>
          <a:prstGeom prst="line">
            <a:avLst/>
          </a:prstGeom>
          <a:ln>
            <a:solidFill>
              <a:srgbClr val="5F5F5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95729" y="186232"/>
            <a:ext cx="8694574" cy="808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CA80F3-A1BC-BC41-A1D7-7ADFCFE8360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86896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33486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91955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9155547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2238" y="990600"/>
            <a:ext cx="4318000" cy="49752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92638" y="990600"/>
            <a:ext cx="4319587" cy="49752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73533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27347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38000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5619569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0295043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5133154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461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D4ADDE-2608-274A-A09C-02BA59EC30E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099363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15125" y="76200"/>
            <a:ext cx="2197100" cy="58896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2238" y="76200"/>
            <a:ext cx="6440487" cy="58896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18047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17AA5E5A-2DFD-F74A-83FC-AE8F7B51855E}" type="slidenum">
              <a:rPr lang="en-GB">
                <a:latin typeface="Arial"/>
              </a:rPr>
              <a:pPr/>
              <a:t>‹#›</a:t>
            </a:fld>
            <a:endParaRPr lang="en-GB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8666855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814868D6-A18E-664E-B182-77F97941CB12}" type="slidenum">
              <a:rPr lang="en-GB">
                <a:latin typeface="Arial"/>
              </a:rPr>
              <a:pPr/>
              <a:t>‹#›</a:t>
            </a:fld>
            <a:endParaRPr lang="en-GB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2733724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F93D9A2D-1B2F-6349-8CCB-8307F9DAA38D}" type="slidenum">
              <a:rPr lang="en-GB">
                <a:latin typeface="Arial"/>
              </a:rPr>
              <a:pPr/>
              <a:t>‹#›</a:t>
            </a:fld>
            <a:endParaRPr lang="en-GB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2288011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2238" y="990600"/>
            <a:ext cx="4318000" cy="49752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92638" y="990600"/>
            <a:ext cx="4319587" cy="49752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D17440F4-D889-EF44-9546-5EE7F3196362}" type="slidenum">
              <a:rPr lang="en-GB">
                <a:latin typeface="Arial"/>
              </a:rPr>
              <a:pPr/>
              <a:t>‹#›</a:t>
            </a:fld>
            <a:endParaRPr lang="en-GB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29534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BD3CCE97-A059-3A45-8E05-283B62AE1158}" type="slidenum">
              <a:rPr lang="en-GB">
                <a:latin typeface="Arial"/>
              </a:rPr>
              <a:pPr/>
              <a:t>‹#›</a:t>
            </a:fld>
            <a:endParaRPr lang="en-GB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2536074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66F7EBDC-D97D-8147-9C7B-DD7A0CE9F434}" type="slidenum">
              <a:rPr lang="en-GB">
                <a:latin typeface="Arial"/>
              </a:rPr>
              <a:pPr/>
              <a:t>‹#›</a:t>
            </a:fld>
            <a:endParaRPr lang="en-GB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5007005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EAC51F28-0329-F041-AC64-DD04E255927D}" type="slidenum">
              <a:rPr lang="en-GB">
                <a:latin typeface="Arial"/>
              </a:rPr>
              <a:pPr/>
              <a:t>‹#›</a:t>
            </a:fld>
            <a:endParaRPr lang="en-GB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5594361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71CB44DF-3D7F-E949-872D-F44985D2F53B}" type="slidenum">
              <a:rPr lang="en-GB">
                <a:latin typeface="Arial"/>
              </a:rPr>
              <a:pPr/>
              <a:t>‹#›</a:t>
            </a:fld>
            <a:endParaRPr lang="en-GB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7510546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9E81C604-8424-A743-8656-EA9EB053CA30}" type="slidenum">
              <a:rPr lang="en-GB">
                <a:latin typeface="Arial"/>
              </a:rPr>
              <a:pPr/>
              <a:t>‹#›</a:t>
            </a:fld>
            <a:endParaRPr lang="en-GB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727520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D70250B-8558-124D-8131-4516287ED5A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572620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76A75BA0-F4F5-C54C-A7C7-DC414E2A5484}" type="slidenum">
              <a:rPr lang="en-GB">
                <a:latin typeface="Arial"/>
              </a:rPr>
              <a:pPr/>
              <a:t>‹#›</a:t>
            </a:fld>
            <a:endParaRPr lang="en-GB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34490422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15125" y="76200"/>
            <a:ext cx="2197100" cy="58896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2238" y="76200"/>
            <a:ext cx="6440487" cy="58896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75BB7051-A056-F146-82E7-74BB61FEBBE9}" type="slidenum">
              <a:rPr lang="en-GB">
                <a:latin typeface="Arial"/>
              </a:rPr>
              <a:pPr/>
              <a:t>‹#›</a:t>
            </a:fld>
            <a:endParaRPr lang="en-GB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690743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lv-LV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lv-LV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F89730-7548-6D4F-812D-DE14ED98C6BB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602472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lv-LV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lv-LV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476F5E8-AAAA-5C41-A639-280DEEF759B0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4364906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lv-LV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348B701-1B24-AE4B-89B2-07D6E7951E49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96821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lv-LV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2238" y="990600"/>
            <a:ext cx="4318000" cy="49752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lv-LV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92638" y="990600"/>
            <a:ext cx="4319587" cy="49752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lv-LV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5EA7D87-E053-0D45-A481-17BE7ACA952B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9468390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lv-LV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lv-LV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lv-LV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66BA74E-CB99-0B41-B3C3-FECE30F72E3E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4795858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lv-LV"/>
          </a:p>
        </p:txBody>
      </p:sp>
      <p:sp>
        <p:nvSpPr>
          <p:cNvPr id="3" name="Rectangle 8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60AFE83-A923-BD44-B074-76ED2D833B33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8879513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7E86DB2-9551-9C4D-8DAD-865966C26B50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4490622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lv-LV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lv-LV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0BC9FB-188A-D84C-9825-EA15C2A6D8BD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46397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45977305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lv-LV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lv-LV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3ED7A86-D85C-0A4F-A42B-3D911EA1280D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8873535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lv-LV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lv-LV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1A9A321-A216-764E-BD7E-218FAD1591F2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2311770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15125" y="76200"/>
            <a:ext cx="2197100" cy="58896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lv-LV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2238" y="76200"/>
            <a:ext cx="6440487" cy="58896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lv-LV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EF4DDBB-D4F0-3C4D-BFAD-22B3E69D8B04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65359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24000"/>
            <a:ext cx="4038600" cy="4533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524000"/>
            <a:ext cx="4038600" cy="4533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701FA68-8128-3749-A886-9302D3154C5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9281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354" y="2130848"/>
            <a:ext cx="7773293" cy="147004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824" y="3886647"/>
            <a:ext cx="6400354" cy="1752451"/>
          </a:xfrm>
        </p:spPr>
        <p:txBody>
          <a:bodyPr/>
          <a:lstStyle>
            <a:lvl1pPr marL="0" indent="0" algn="ctr">
              <a:buNone/>
              <a:defRPr/>
            </a:lvl1pPr>
            <a:lvl2pPr marL="321457" indent="0" algn="ctr">
              <a:buNone/>
              <a:defRPr/>
            </a:lvl2pPr>
            <a:lvl3pPr marL="642915" indent="0" algn="ctr">
              <a:buNone/>
              <a:defRPr/>
            </a:lvl3pPr>
            <a:lvl4pPr marL="964372" indent="0" algn="ctr">
              <a:buNone/>
              <a:defRPr/>
            </a:lvl4pPr>
            <a:lvl5pPr marL="1285829" indent="0" algn="ctr">
              <a:buNone/>
              <a:defRPr/>
            </a:lvl5pPr>
            <a:lvl6pPr marL="1607287" indent="0" algn="ctr">
              <a:buNone/>
              <a:defRPr/>
            </a:lvl6pPr>
            <a:lvl7pPr marL="1928744" indent="0" algn="ctr">
              <a:buNone/>
              <a:defRPr/>
            </a:lvl7pPr>
            <a:lvl8pPr marL="2250201" indent="0" algn="ctr">
              <a:buNone/>
              <a:defRPr/>
            </a:lvl8pPr>
            <a:lvl9pPr marL="2571659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004510"/>
      </p:ext>
    </p:extLst>
  </p:cSld>
  <p:clrMapOvr>
    <a:masterClrMapping/>
  </p:clrMapOvr>
  <p:transition xmlns:p14="http://schemas.microsoft.com/office/powerpoint/2010/main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241898"/>
      </p:ext>
    </p:extLst>
  </p:cSld>
  <p:clrMapOvr>
    <a:masterClrMapping/>
  </p:clrMapOvr>
  <p:transition xmlns:p14="http://schemas.microsoft.com/office/powerpoint/2010/main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8.xml"/><Relationship Id="rId2" Type="http://schemas.openxmlformats.org/officeDocument/2006/relationships/slideLayout" Target="../slideLayouts/slideLayout9.xml"/><Relationship Id="rId3" Type="http://schemas.openxmlformats.org/officeDocument/2006/relationships/slideLayout" Target="../slideLayouts/slideLayout10.xml"/><Relationship Id="rId4" Type="http://schemas.openxmlformats.org/officeDocument/2006/relationships/slideLayout" Target="../slideLayouts/slideLayout11.xml"/><Relationship Id="rId5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4.xml"/><Relationship Id="rId8" Type="http://schemas.openxmlformats.org/officeDocument/2006/relationships/slideLayout" Target="../slideLayouts/slideLayout15.xml"/><Relationship Id="rId9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17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1" Type="http://schemas.openxmlformats.org/officeDocument/2006/relationships/slideLayout" Target="../slideLayouts/slideLayout19.xml"/><Relationship Id="rId2" Type="http://schemas.openxmlformats.org/officeDocument/2006/relationships/slideLayout" Target="../slideLayouts/slideLayout20.xml"/><Relationship Id="rId3" Type="http://schemas.openxmlformats.org/officeDocument/2006/relationships/slideLayout" Target="../slideLayouts/slideLayout21.xml"/><Relationship Id="rId4" Type="http://schemas.openxmlformats.org/officeDocument/2006/relationships/slideLayout" Target="../slideLayouts/slideLayout22.xml"/><Relationship Id="rId5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5.xml"/><Relationship Id="rId8" Type="http://schemas.openxmlformats.org/officeDocument/2006/relationships/slideLayout" Target="../slideLayouts/slideLayout26.xml"/><Relationship Id="rId9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8.xml"/></Relationships>
</file>

<file path=ppt/slideMasters/_rels/slideMaster4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13" Type="http://schemas.openxmlformats.org/officeDocument/2006/relationships/image" Target="../media/image3.jpeg"/><Relationship Id="rId14" Type="http://schemas.openxmlformats.org/officeDocument/2006/relationships/image" Target="../media/image4.jpeg"/><Relationship Id="rId15" Type="http://schemas.openxmlformats.org/officeDocument/2006/relationships/image" Target="../media/image5.jpeg"/><Relationship Id="rId1" Type="http://schemas.openxmlformats.org/officeDocument/2006/relationships/slideLayout" Target="../slideLayouts/slideLayout30.xml"/><Relationship Id="rId2" Type="http://schemas.openxmlformats.org/officeDocument/2006/relationships/slideLayout" Target="../slideLayouts/slideLayout31.xml"/><Relationship Id="rId3" Type="http://schemas.openxmlformats.org/officeDocument/2006/relationships/slideLayout" Target="../slideLayouts/slideLayout32.xml"/><Relationship Id="rId4" Type="http://schemas.openxmlformats.org/officeDocument/2006/relationships/slideLayout" Target="../slideLayouts/slideLayout33.xml"/><Relationship Id="rId5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5.xml"/><Relationship Id="rId7" Type="http://schemas.openxmlformats.org/officeDocument/2006/relationships/slideLayout" Target="../slideLayouts/slideLayout36.xml"/><Relationship Id="rId8" Type="http://schemas.openxmlformats.org/officeDocument/2006/relationships/slideLayout" Target="../slideLayouts/slideLayout37.xml"/><Relationship Id="rId9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39.xml"/></Relationships>
</file>

<file path=ppt/slideMasters/_rels/slideMaster5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13" Type="http://schemas.openxmlformats.org/officeDocument/2006/relationships/image" Target="../media/image3.jpeg"/><Relationship Id="rId14" Type="http://schemas.openxmlformats.org/officeDocument/2006/relationships/image" Target="../media/image4.jpeg"/><Relationship Id="rId1" Type="http://schemas.openxmlformats.org/officeDocument/2006/relationships/slideLayout" Target="../slideLayouts/slideLayout41.xml"/><Relationship Id="rId2" Type="http://schemas.openxmlformats.org/officeDocument/2006/relationships/slideLayout" Target="../slideLayouts/slideLayout42.xml"/><Relationship Id="rId3" Type="http://schemas.openxmlformats.org/officeDocument/2006/relationships/slideLayout" Target="../slideLayouts/slideLayout43.xml"/><Relationship Id="rId4" Type="http://schemas.openxmlformats.org/officeDocument/2006/relationships/slideLayout" Target="../slideLayouts/slideLayout44.xml"/><Relationship Id="rId5" Type="http://schemas.openxmlformats.org/officeDocument/2006/relationships/slideLayout" Target="../slideLayouts/slideLayout45.xml"/><Relationship Id="rId6" Type="http://schemas.openxmlformats.org/officeDocument/2006/relationships/slideLayout" Target="../slideLayouts/slideLayout46.xml"/><Relationship Id="rId7" Type="http://schemas.openxmlformats.org/officeDocument/2006/relationships/slideLayout" Target="../slideLayouts/slideLayout47.xml"/><Relationship Id="rId8" Type="http://schemas.openxmlformats.org/officeDocument/2006/relationships/slideLayout" Target="../slideLayouts/slideLayout48.xml"/><Relationship Id="rId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0.xml"/></Relationships>
</file>

<file path=ppt/slideMasters/_rels/slideMaster6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13" Type="http://schemas.openxmlformats.org/officeDocument/2006/relationships/image" Target="../media/image3.jpeg"/><Relationship Id="rId14" Type="http://schemas.openxmlformats.org/officeDocument/2006/relationships/image" Target="../media/image4.jpeg"/><Relationship Id="rId1" Type="http://schemas.openxmlformats.org/officeDocument/2006/relationships/slideLayout" Target="../slideLayouts/slideLayout52.xml"/><Relationship Id="rId2" Type="http://schemas.openxmlformats.org/officeDocument/2006/relationships/slideLayout" Target="../slideLayouts/slideLayout53.xml"/><Relationship Id="rId3" Type="http://schemas.openxmlformats.org/officeDocument/2006/relationships/slideLayout" Target="../slideLayouts/slideLayout54.xml"/><Relationship Id="rId4" Type="http://schemas.openxmlformats.org/officeDocument/2006/relationships/slideLayout" Target="../slideLayouts/slideLayout55.xml"/><Relationship Id="rId5" Type="http://schemas.openxmlformats.org/officeDocument/2006/relationships/slideLayout" Target="../slideLayouts/slideLayout56.xml"/><Relationship Id="rId6" Type="http://schemas.openxmlformats.org/officeDocument/2006/relationships/slideLayout" Target="../slideLayouts/slideLayout57.xml"/><Relationship Id="rId7" Type="http://schemas.openxmlformats.org/officeDocument/2006/relationships/slideLayout" Target="../slideLayouts/slideLayout58.xml"/><Relationship Id="rId8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20663" y="185738"/>
            <a:ext cx="8694737" cy="808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pic>
        <p:nvPicPr>
          <p:cNvPr id="1027" name="Picture 5" descr="rutgers.png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700" y="6264275"/>
            <a:ext cx="9190038" cy="63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0663" y="1187450"/>
            <a:ext cx="8694737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78600" y="6332538"/>
            <a:ext cx="2336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5E8A6F64-B401-7A42-8428-69CA0ACA8ED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971" r:id="rId1"/>
    <p:sldLayoutId id="2147485972" r:id="rId2"/>
    <p:sldLayoutId id="2147485973" r:id="rId3"/>
    <p:sldLayoutId id="2147485969" r:id="rId4"/>
    <p:sldLayoutId id="2147485970" r:id="rId5"/>
    <p:sldLayoutId id="2147485978" r:id="rId6"/>
    <p:sldLayoutId id="2147486004" r:id="rId7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2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>
          <a:solidFill>
            <a:srgbClr val="5F5F5F"/>
          </a:solidFill>
          <a:latin typeface="+mn-lt"/>
          <a:ea typeface="ＭＳ Ｐゴシック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1600">
          <a:solidFill>
            <a:srgbClr val="5F5F5F"/>
          </a:solidFill>
          <a:latin typeface="+mn-lt"/>
          <a:ea typeface="ＭＳ Ｐゴシック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1400">
          <a:solidFill>
            <a:srgbClr val="5F5F5F"/>
          </a:solidFill>
          <a:latin typeface="+mn-lt"/>
          <a:ea typeface="ＭＳ Ｐゴシック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rgbClr val="5F5F5F"/>
          </a:solidFill>
          <a:latin typeface="+mn-lt"/>
          <a:ea typeface="ＭＳ Ｐゴシック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1400">
          <a:solidFill>
            <a:srgbClr val="5F5F5F"/>
          </a:solidFill>
          <a:latin typeface="+mn-lt"/>
          <a:ea typeface="ＭＳ Ｐゴシック" charset="-128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1400">
          <a:solidFill>
            <a:srgbClr val="5F5F5F"/>
          </a:solidFill>
          <a:latin typeface="+mn-lt"/>
          <a:ea typeface="ＭＳ Ｐゴシック" charset="-128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1400">
          <a:solidFill>
            <a:srgbClr val="5F5F5F"/>
          </a:solidFill>
          <a:latin typeface="+mn-lt"/>
          <a:ea typeface="ＭＳ Ｐゴシック" charset="-128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1400">
          <a:solidFill>
            <a:srgbClr val="5F5F5F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091F38"/>
            </a:gs>
            <a:gs pos="100000">
              <a:srgbClr val="456387"/>
            </a:gs>
          </a:gsLst>
          <a:lin ang="195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250031" y="1437680"/>
            <a:ext cx="8643938" cy="22770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35717" tIns="35717" rIns="35717" bIns="35717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Helvetica Neue UltraLight" charset="0"/>
              </a:rPr>
              <a:t>Click to edit Master title style</a:t>
            </a: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0031" y="3705820"/>
            <a:ext cx="8643938" cy="9108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35717" tIns="35717" rIns="35717" bIns="3571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Gill Sans Light" charset="0"/>
              </a:rPr>
              <a:t>Click to edit Master text styles</a:t>
            </a:r>
          </a:p>
          <a:p>
            <a:pPr lvl="1"/>
            <a:r>
              <a:rPr lang="en-US">
                <a:sym typeface="Gill Sans Light" charset="0"/>
              </a:rPr>
              <a:t>Second level</a:t>
            </a:r>
          </a:p>
          <a:p>
            <a:pPr lvl="2"/>
            <a:r>
              <a:rPr lang="en-US">
                <a:sym typeface="Gill Sans Light" charset="0"/>
              </a:rPr>
              <a:t>Third level</a:t>
            </a:r>
          </a:p>
          <a:p>
            <a:pPr lvl="3"/>
            <a:r>
              <a:rPr lang="en-US">
                <a:sym typeface="Gill Sans Light" charset="0"/>
              </a:rPr>
              <a:t>Fourth level</a:t>
            </a:r>
          </a:p>
          <a:p>
            <a:pPr lvl="4"/>
            <a:r>
              <a:rPr lang="en-US">
                <a:sym typeface="Gill Sans Light" charset="0"/>
              </a:rPr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375442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981" r:id="rId1"/>
    <p:sldLayoutId id="2147485982" r:id="rId2"/>
    <p:sldLayoutId id="2147485983" r:id="rId3"/>
    <p:sldLayoutId id="2147485984" r:id="rId4"/>
    <p:sldLayoutId id="2147485985" r:id="rId5"/>
    <p:sldLayoutId id="2147485986" r:id="rId6"/>
    <p:sldLayoutId id="2147485987" r:id="rId7"/>
    <p:sldLayoutId id="2147485988" r:id="rId8"/>
    <p:sldLayoutId id="2147485989" r:id="rId9"/>
    <p:sldLayoutId id="2147485990" r:id="rId10"/>
    <p:sldLayoutId id="2147485991" r:id="rId11"/>
  </p:sldLayoutIdLst>
  <p:transition xmlns:p14="http://schemas.microsoft.com/office/powerpoint/2010/main"/>
  <p:txStyles>
    <p:titleStyle>
      <a:lvl1pPr algn="ctr" rtl="0" fontAlgn="base">
        <a:spcBef>
          <a:spcPct val="0"/>
        </a:spcBef>
        <a:spcAft>
          <a:spcPct val="0"/>
        </a:spcAft>
        <a:defRPr sz="5100">
          <a:solidFill>
            <a:srgbClr val="FFFFFF"/>
          </a:solidFill>
          <a:latin typeface="+mj-lt"/>
          <a:ea typeface="+mj-ea"/>
          <a:cs typeface="+mj-cs"/>
          <a:sym typeface="Helvetica Neue UltraLight" charset="0"/>
        </a:defRPr>
      </a:lvl1pPr>
      <a:lvl2pPr algn="ctr" rtl="0" fontAlgn="base">
        <a:spcBef>
          <a:spcPct val="0"/>
        </a:spcBef>
        <a:spcAft>
          <a:spcPct val="0"/>
        </a:spcAft>
        <a:defRPr sz="5100">
          <a:solidFill>
            <a:srgbClr val="FFFFFF"/>
          </a:solidFill>
          <a:latin typeface="Helvetica Neue UltraLight" charset="0"/>
          <a:ea typeface="ヒラギノ角ゴ ProN W3" charset="0"/>
          <a:cs typeface="ヒラギノ角ゴ ProN W3" charset="0"/>
          <a:sym typeface="Helvetica Neue UltraLight" charset="0"/>
        </a:defRPr>
      </a:lvl2pPr>
      <a:lvl3pPr algn="ctr" rtl="0" fontAlgn="base">
        <a:spcBef>
          <a:spcPct val="0"/>
        </a:spcBef>
        <a:spcAft>
          <a:spcPct val="0"/>
        </a:spcAft>
        <a:defRPr sz="5100">
          <a:solidFill>
            <a:srgbClr val="FFFFFF"/>
          </a:solidFill>
          <a:latin typeface="Helvetica Neue UltraLight" charset="0"/>
          <a:ea typeface="ヒラギノ角ゴ ProN W3" charset="0"/>
          <a:cs typeface="ヒラギノ角ゴ ProN W3" charset="0"/>
          <a:sym typeface="Helvetica Neue UltraLight" charset="0"/>
        </a:defRPr>
      </a:lvl3pPr>
      <a:lvl4pPr algn="ctr" rtl="0" fontAlgn="base">
        <a:spcBef>
          <a:spcPct val="0"/>
        </a:spcBef>
        <a:spcAft>
          <a:spcPct val="0"/>
        </a:spcAft>
        <a:defRPr sz="5100">
          <a:solidFill>
            <a:srgbClr val="FFFFFF"/>
          </a:solidFill>
          <a:latin typeface="Helvetica Neue UltraLight" charset="0"/>
          <a:ea typeface="ヒラギノ角ゴ ProN W3" charset="0"/>
          <a:cs typeface="ヒラギノ角ゴ ProN W3" charset="0"/>
          <a:sym typeface="Helvetica Neue UltraLight" charset="0"/>
        </a:defRPr>
      </a:lvl4pPr>
      <a:lvl5pPr algn="ctr" rtl="0" fontAlgn="base">
        <a:spcBef>
          <a:spcPct val="0"/>
        </a:spcBef>
        <a:spcAft>
          <a:spcPct val="0"/>
        </a:spcAft>
        <a:defRPr sz="5100">
          <a:solidFill>
            <a:srgbClr val="FFFFFF"/>
          </a:solidFill>
          <a:latin typeface="Helvetica Neue UltraLight" charset="0"/>
          <a:ea typeface="ヒラギノ角ゴ ProN W3" charset="0"/>
          <a:cs typeface="ヒラギノ角ゴ ProN W3" charset="0"/>
          <a:sym typeface="Helvetica Neue UltraLight" charset="0"/>
        </a:defRPr>
      </a:lvl5pPr>
      <a:lvl6pPr marL="321457" algn="ctr" rtl="0" fontAlgn="base">
        <a:spcBef>
          <a:spcPct val="0"/>
        </a:spcBef>
        <a:spcAft>
          <a:spcPct val="0"/>
        </a:spcAft>
        <a:defRPr sz="5100">
          <a:solidFill>
            <a:srgbClr val="FFFFFF"/>
          </a:solidFill>
          <a:latin typeface="Helvetica Neue UltraLight" charset="0"/>
          <a:ea typeface="ヒラギノ角ゴ ProN W3" charset="0"/>
          <a:cs typeface="ヒラギノ角ゴ ProN W3" charset="0"/>
          <a:sym typeface="Helvetica Neue UltraLight" charset="0"/>
        </a:defRPr>
      </a:lvl6pPr>
      <a:lvl7pPr marL="642915" algn="ctr" rtl="0" fontAlgn="base">
        <a:spcBef>
          <a:spcPct val="0"/>
        </a:spcBef>
        <a:spcAft>
          <a:spcPct val="0"/>
        </a:spcAft>
        <a:defRPr sz="5100">
          <a:solidFill>
            <a:srgbClr val="FFFFFF"/>
          </a:solidFill>
          <a:latin typeface="Helvetica Neue UltraLight" charset="0"/>
          <a:ea typeface="ヒラギノ角ゴ ProN W3" charset="0"/>
          <a:cs typeface="ヒラギノ角ゴ ProN W3" charset="0"/>
          <a:sym typeface="Helvetica Neue UltraLight" charset="0"/>
        </a:defRPr>
      </a:lvl7pPr>
      <a:lvl8pPr marL="964372" algn="ctr" rtl="0" fontAlgn="base">
        <a:spcBef>
          <a:spcPct val="0"/>
        </a:spcBef>
        <a:spcAft>
          <a:spcPct val="0"/>
        </a:spcAft>
        <a:defRPr sz="5100">
          <a:solidFill>
            <a:srgbClr val="FFFFFF"/>
          </a:solidFill>
          <a:latin typeface="Helvetica Neue UltraLight" charset="0"/>
          <a:ea typeface="ヒラギノ角ゴ ProN W3" charset="0"/>
          <a:cs typeface="ヒラギノ角ゴ ProN W3" charset="0"/>
          <a:sym typeface="Helvetica Neue UltraLight" charset="0"/>
        </a:defRPr>
      </a:lvl8pPr>
      <a:lvl9pPr marL="1285829" algn="ctr" rtl="0" fontAlgn="base">
        <a:spcBef>
          <a:spcPct val="0"/>
        </a:spcBef>
        <a:spcAft>
          <a:spcPct val="0"/>
        </a:spcAft>
        <a:defRPr sz="5100">
          <a:solidFill>
            <a:srgbClr val="FFFFFF"/>
          </a:solidFill>
          <a:latin typeface="Helvetica Neue UltraLight" charset="0"/>
          <a:ea typeface="ヒラギノ角ゴ ProN W3" charset="0"/>
          <a:cs typeface="ヒラギノ角ゴ ProN W3" charset="0"/>
          <a:sym typeface="Helvetica Neue UltraLight" charset="0"/>
        </a:defRPr>
      </a:lvl9pPr>
    </p:titleStyle>
    <p:bodyStyle>
      <a:lvl1pPr algn="ctr" rtl="0" fontAlgn="base">
        <a:spcBef>
          <a:spcPct val="0"/>
        </a:spcBef>
        <a:spcAft>
          <a:spcPct val="0"/>
        </a:spcAft>
        <a:defRPr sz="2700">
          <a:solidFill>
            <a:srgbClr val="FFFFFF"/>
          </a:solidFill>
          <a:latin typeface="+mn-lt"/>
          <a:ea typeface="+mn-ea"/>
          <a:cs typeface="+mn-cs"/>
          <a:sym typeface="Gill Sans Light" charset="0"/>
        </a:defRPr>
      </a:lvl1pPr>
      <a:lvl2pPr algn="ctr" rtl="0" fontAlgn="base">
        <a:spcBef>
          <a:spcPct val="0"/>
        </a:spcBef>
        <a:spcAft>
          <a:spcPct val="0"/>
        </a:spcAft>
        <a:defRPr sz="2700">
          <a:solidFill>
            <a:srgbClr val="FFFFFF"/>
          </a:solidFill>
          <a:latin typeface="+mn-lt"/>
          <a:ea typeface="+mn-ea"/>
          <a:cs typeface="+mn-cs"/>
          <a:sym typeface="Gill Sans Light" charset="0"/>
        </a:defRPr>
      </a:lvl2pPr>
      <a:lvl3pPr algn="ctr" rtl="0" fontAlgn="base">
        <a:spcBef>
          <a:spcPct val="0"/>
        </a:spcBef>
        <a:spcAft>
          <a:spcPct val="0"/>
        </a:spcAft>
        <a:defRPr sz="2700">
          <a:solidFill>
            <a:srgbClr val="FFFFFF"/>
          </a:solidFill>
          <a:latin typeface="+mn-lt"/>
          <a:ea typeface="+mn-ea"/>
          <a:cs typeface="+mn-cs"/>
          <a:sym typeface="Gill Sans Light" charset="0"/>
        </a:defRPr>
      </a:lvl3pPr>
      <a:lvl4pPr algn="ctr" rtl="0" fontAlgn="base">
        <a:spcBef>
          <a:spcPct val="0"/>
        </a:spcBef>
        <a:spcAft>
          <a:spcPct val="0"/>
        </a:spcAft>
        <a:defRPr sz="2700">
          <a:solidFill>
            <a:srgbClr val="FFFFFF"/>
          </a:solidFill>
          <a:latin typeface="+mn-lt"/>
          <a:ea typeface="+mn-ea"/>
          <a:cs typeface="+mn-cs"/>
          <a:sym typeface="Gill Sans Light" charset="0"/>
        </a:defRPr>
      </a:lvl4pPr>
      <a:lvl5pPr algn="ctr" rtl="0" fontAlgn="base">
        <a:spcBef>
          <a:spcPct val="0"/>
        </a:spcBef>
        <a:spcAft>
          <a:spcPct val="0"/>
        </a:spcAft>
        <a:defRPr sz="2700">
          <a:solidFill>
            <a:srgbClr val="FFFFFF"/>
          </a:solidFill>
          <a:latin typeface="+mn-lt"/>
          <a:ea typeface="+mn-ea"/>
          <a:cs typeface="+mn-cs"/>
          <a:sym typeface="Gill Sans Light" charset="0"/>
        </a:defRPr>
      </a:lvl5pPr>
      <a:lvl6pPr marL="321457" algn="ctr" rtl="0" fontAlgn="base">
        <a:spcBef>
          <a:spcPct val="0"/>
        </a:spcBef>
        <a:spcAft>
          <a:spcPct val="0"/>
        </a:spcAft>
        <a:defRPr sz="2700">
          <a:solidFill>
            <a:srgbClr val="FFFFFF"/>
          </a:solidFill>
          <a:latin typeface="+mn-lt"/>
          <a:ea typeface="+mn-ea"/>
          <a:cs typeface="+mn-cs"/>
          <a:sym typeface="Gill Sans Light" charset="0"/>
        </a:defRPr>
      </a:lvl6pPr>
      <a:lvl7pPr marL="642915" algn="ctr" rtl="0" fontAlgn="base">
        <a:spcBef>
          <a:spcPct val="0"/>
        </a:spcBef>
        <a:spcAft>
          <a:spcPct val="0"/>
        </a:spcAft>
        <a:defRPr sz="2700">
          <a:solidFill>
            <a:srgbClr val="FFFFFF"/>
          </a:solidFill>
          <a:latin typeface="+mn-lt"/>
          <a:ea typeface="+mn-ea"/>
          <a:cs typeface="+mn-cs"/>
          <a:sym typeface="Gill Sans Light" charset="0"/>
        </a:defRPr>
      </a:lvl7pPr>
      <a:lvl8pPr marL="964372" algn="ctr" rtl="0" fontAlgn="base">
        <a:spcBef>
          <a:spcPct val="0"/>
        </a:spcBef>
        <a:spcAft>
          <a:spcPct val="0"/>
        </a:spcAft>
        <a:defRPr sz="2700">
          <a:solidFill>
            <a:srgbClr val="FFFFFF"/>
          </a:solidFill>
          <a:latin typeface="+mn-lt"/>
          <a:ea typeface="+mn-ea"/>
          <a:cs typeface="+mn-cs"/>
          <a:sym typeface="Gill Sans Light" charset="0"/>
        </a:defRPr>
      </a:lvl8pPr>
      <a:lvl9pPr marL="1285829" algn="ctr" rtl="0" fontAlgn="base">
        <a:spcBef>
          <a:spcPct val="0"/>
        </a:spcBef>
        <a:spcAft>
          <a:spcPct val="0"/>
        </a:spcAft>
        <a:defRPr sz="2700">
          <a:solidFill>
            <a:srgbClr val="FFFFFF"/>
          </a:solidFill>
          <a:latin typeface="+mn-lt"/>
          <a:ea typeface="+mn-ea"/>
          <a:cs typeface="+mn-cs"/>
          <a:sym typeface="Gill Sans Light" charset="0"/>
        </a:defRPr>
      </a:lvl9pPr>
    </p:bodyStyle>
    <p:otherStyle>
      <a:defPPr>
        <a:defRPr lang="en-US"/>
      </a:defPPr>
      <a:lvl1pPr marL="0" algn="l" defTabSz="32145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21457" algn="l" defTabSz="32145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42915" algn="l" defTabSz="32145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964372" algn="l" defTabSz="32145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285829" algn="l" defTabSz="32145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07287" algn="l" defTabSz="32145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28744" algn="l" defTabSz="32145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250201" algn="l" defTabSz="32145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571659" algn="l" defTabSz="32145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091F38"/>
            </a:gs>
            <a:gs pos="100000">
              <a:srgbClr val="456387"/>
            </a:gs>
          </a:gsLst>
          <a:lin ang="195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250032" y="178594"/>
            <a:ext cx="8643938" cy="171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35715" tIns="35715" rIns="35715" bIns="35715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Gill Sans Light" charset="0"/>
              </a:rPr>
              <a:t>Click to edit Master title style</a:t>
            </a:r>
          </a:p>
        </p:txBody>
      </p:sp>
      <p:sp>
        <p:nvSpPr>
          <p:cNvPr id="2050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0032" y="2241352"/>
            <a:ext cx="8643938" cy="4107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35715" tIns="35715" rIns="35715" bIns="35715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Gill Sans Light" charset="0"/>
              </a:rPr>
              <a:t>Click to edit Master text styles</a:t>
            </a:r>
          </a:p>
          <a:p>
            <a:pPr lvl="1"/>
            <a:r>
              <a:rPr lang="en-US">
                <a:sym typeface="Gill Sans Light" charset="0"/>
              </a:rPr>
              <a:t>Second level</a:t>
            </a:r>
          </a:p>
          <a:p>
            <a:pPr lvl="2"/>
            <a:r>
              <a:rPr lang="en-US">
                <a:sym typeface="Gill Sans Light" charset="0"/>
              </a:rPr>
              <a:t>Third level</a:t>
            </a:r>
          </a:p>
          <a:p>
            <a:pPr lvl="3"/>
            <a:r>
              <a:rPr lang="en-US">
                <a:sym typeface="Gill Sans Light" charset="0"/>
              </a:rPr>
              <a:t>Fourth level</a:t>
            </a:r>
          </a:p>
          <a:p>
            <a:pPr lvl="4"/>
            <a:r>
              <a:rPr lang="en-US">
                <a:sym typeface="Gill Sans Light" charset="0"/>
              </a:rPr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345651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993" r:id="rId1"/>
    <p:sldLayoutId id="2147485994" r:id="rId2"/>
    <p:sldLayoutId id="2147485995" r:id="rId3"/>
    <p:sldLayoutId id="2147485996" r:id="rId4"/>
    <p:sldLayoutId id="2147485997" r:id="rId5"/>
    <p:sldLayoutId id="2147485998" r:id="rId6"/>
    <p:sldLayoutId id="2147485999" r:id="rId7"/>
    <p:sldLayoutId id="2147486000" r:id="rId8"/>
    <p:sldLayoutId id="2147486001" r:id="rId9"/>
    <p:sldLayoutId id="2147486002" r:id="rId10"/>
    <p:sldLayoutId id="2147486003" r:id="rId11"/>
  </p:sldLayoutIdLst>
  <p:transition xmlns:p14="http://schemas.microsoft.com/office/powerpoint/2010/main"/>
  <p:txStyles>
    <p:titleStyle>
      <a:lvl1pPr algn="ctr" rtl="0" fontAlgn="base">
        <a:spcBef>
          <a:spcPct val="0"/>
        </a:spcBef>
        <a:spcAft>
          <a:spcPct val="0"/>
        </a:spcAft>
        <a:defRPr sz="5100">
          <a:solidFill>
            <a:srgbClr val="FFFFFF"/>
          </a:solidFill>
          <a:latin typeface="+mj-lt"/>
          <a:ea typeface="+mj-ea"/>
          <a:cs typeface="+mj-cs"/>
          <a:sym typeface="Gill Sans Light" charset="0"/>
        </a:defRPr>
      </a:lvl1pPr>
      <a:lvl2pPr algn="ctr" rtl="0" fontAlgn="base">
        <a:spcBef>
          <a:spcPct val="0"/>
        </a:spcBef>
        <a:spcAft>
          <a:spcPct val="0"/>
        </a:spcAft>
        <a:defRPr sz="5100">
          <a:solidFill>
            <a:srgbClr val="FFFFFF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2pPr>
      <a:lvl3pPr algn="ctr" rtl="0" fontAlgn="base">
        <a:spcBef>
          <a:spcPct val="0"/>
        </a:spcBef>
        <a:spcAft>
          <a:spcPct val="0"/>
        </a:spcAft>
        <a:defRPr sz="5100">
          <a:solidFill>
            <a:srgbClr val="FFFFFF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3pPr>
      <a:lvl4pPr algn="ctr" rtl="0" fontAlgn="base">
        <a:spcBef>
          <a:spcPct val="0"/>
        </a:spcBef>
        <a:spcAft>
          <a:spcPct val="0"/>
        </a:spcAft>
        <a:defRPr sz="5100">
          <a:solidFill>
            <a:srgbClr val="FFFFFF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4pPr>
      <a:lvl5pPr algn="ctr" rtl="0" fontAlgn="base">
        <a:spcBef>
          <a:spcPct val="0"/>
        </a:spcBef>
        <a:spcAft>
          <a:spcPct val="0"/>
        </a:spcAft>
        <a:defRPr sz="5100">
          <a:solidFill>
            <a:srgbClr val="FFFFFF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5pPr>
      <a:lvl6pPr marL="321440" algn="ctr" rtl="0" fontAlgn="base">
        <a:spcBef>
          <a:spcPct val="0"/>
        </a:spcBef>
        <a:spcAft>
          <a:spcPct val="0"/>
        </a:spcAft>
        <a:defRPr sz="5100">
          <a:solidFill>
            <a:srgbClr val="FFFFFF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6pPr>
      <a:lvl7pPr marL="642882" algn="ctr" rtl="0" fontAlgn="base">
        <a:spcBef>
          <a:spcPct val="0"/>
        </a:spcBef>
        <a:spcAft>
          <a:spcPct val="0"/>
        </a:spcAft>
        <a:defRPr sz="5100">
          <a:solidFill>
            <a:srgbClr val="FFFFFF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7pPr>
      <a:lvl8pPr marL="964323" algn="ctr" rtl="0" fontAlgn="base">
        <a:spcBef>
          <a:spcPct val="0"/>
        </a:spcBef>
        <a:spcAft>
          <a:spcPct val="0"/>
        </a:spcAft>
        <a:defRPr sz="5100">
          <a:solidFill>
            <a:srgbClr val="FFFFFF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8pPr>
      <a:lvl9pPr marL="1285763" algn="ctr" rtl="0" fontAlgn="base">
        <a:spcBef>
          <a:spcPct val="0"/>
        </a:spcBef>
        <a:spcAft>
          <a:spcPct val="0"/>
        </a:spcAft>
        <a:defRPr sz="5100">
          <a:solidFill>
            <a:srgbClr val="FFFFFF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9pPr>
    </p:titleStyle>
    <p:bodyStyle>
      <a:lvl1pPr marL="214294" indent="-214294" algn="l" rtl="0" fontAlgn="base">
        <a:spcBef>
          <a:spcPts val="2672"/>
        </a:spcBef>
        <a:spcAft>
          <a:spcPct val="0"/>
        </a:spcAft>
        <a:buSzPct val="81000"/>
        <a:buFont typeface="Gill Sans Light" charset="0"/>
        <a:buChar char="•"/>
        <a:defRPr sz="2700">
          <a:solidFill>
            <a:srgbClr val="FFFFFF"/>
          </a:solidFill>
          <a:latin typeface="+mn-lt"/>
          <a:ea typeface="+mn-ea"/>
          <a:cs typeface="+mn-cs"/>
          <a:sym typeface="Gill Sans Light" charset="0"/>
        </a:defRPr>
      </a:lvl1pPr>
      <a:lvl2pPr marL="446446" indent="-214294" algn="l" rtl="0" fontAlgn="base">
        <a:spcBef>
          <a:spcPts val="2672"/>
        </a:spcBef>
        <a:spcAft>
          <a:spcPct val="0"/>
        </a:spcAft>
        <a:buSzPct val="81000"/>
        <a:buFont typeface="Gill Sans Light" charset="0"/>
        <a:buChar char="•"/>
        <a:defRPr sz="2700">
          <a:solidFill>
            <a:srgbClr val="FFFFFF"/>
          </a:solidFill>
          <a:latin typeface="+mn-lt"/>
          <a:ea typeface="+mn-ea"/>
          <a:cs typeface="+mn-cs"/>
          <a:sym typeface="Gill Sans Light" charset="0"/>
        </a:defRPr>
      </a:lvl2pPr>
      <a:lvl3pPr marL="714314" indent="-214294" algn="l" rtl="0" fontAlgn="base">
        <a:spcBef>
          <a:spcPts val="2672"/>
        </a:spcBef>
        <a:spcAft>
          <a:spcPct val="0"/>
        </a:spcAft>
        <a:buSzPct val="81000"/>
        <a:buFont typeface="Gill Sans Light" charset="0"/>
        <a:buChar char="•"/>
        <a:defRPr sz="2700">
          <a:solidFill>
            <a:srgbClr val="FFFFFF"/>
          </a:solidFill>
          <a:latin typeface="+mn-lt"/>
          <a:ea typeface="+mn-ea"/>
          <a:cs typeface="+mn-cs"/>
          <a:sym typeface="Gill Sans Light" charset="0"/>
        </a:defRPr>
      </a:lvl3pPr>
      <a:lvl4pPr marL="982181" indent="-214294" algn="l" rtl="0" fontAlgn="base">
        <a:spcBef>
          <a:spcPts val="2672"/>
        </a:spcBef>
        <a:spcAft>
          <a:spcPct val="0"/>
        </a:spcAft>
        <a:buSzPct val="81000"/>
        <a:buFont typeface="Gill Sans Light" charset="0"/>
        <a:buChar char="•"/>
        <a:defRPr sz="2700">
          <a:solidFill>
            <a:srgbClr val="FFFFFF"/>
          </a:solidFill>
          <a:latin typeface="+mn-lt"/>
          <a:ea typeface="+mn-ea"/>
          <a:cs typeface="+mn-cs"/>
          <a:sym typeface="Gill Sans Light" charset="0"/>
        </a:defRPr>
      </a:lvl4pPr>
      <a:lvl5pPr marL="1250048" indent="-214294" algn="l" rtl="0" fontAlgn="base">
        <a:spcBef>
          <a:spcPts val="2672"/>
        </a:spcBef>
        <a:spcAft>
          <a:spcPct val="0"/>
        </a:spcAft>
        <a:buSzPct val="81000"/>
        <a:buFont typeface="Gill Sans Light" charset="0"/>
        <a:buChar char="•"/>
        <a:defRPr sz="2700">
          <a:solidFill>
            <a:srgbClr val="FFFFFF"/>
          </a:solidFill>
          <a:latin typeface="+mn-lt"/>
          <a:ea typeface="+mn-ea"/>
          <a:cs typeface="+mn-cs"/>
          <a:sym typeface="Gill Sans Light" charset="0"/>
        </a:defRPr>
      </a:lvl5pPr>
      <a:lvl6pPr marL="1571488" indent="-214294" algn="l" rtl="0" fontAlgn="base">
        <a:spcBef>
          <a:spcPts val="2672"/>
        </a:spcBef>
        <a:spcAft>
          <a:spcPct val="0"/>
        </a:spcAft>
        <a:buSzPct val="81000"/>
        <a:buFont typeface="Gill Sans Light" charset="0"/>
        <a:buChar char="•"/>
        <a:defRPr sz="2700">
          <a:solidFill>
            <a:srgbClr val="FFFFFF"/>
          </a:solidFill>
          <a:latin typeface="+mn-lt"/>
          <a:ea typeface="+mn-ea"/>
          <a:cs typeface="+mn-cs"/>
          <a:sym typeface="Gill Sans Light" charset="0"/>
        </a:defRPr>
      </a:lvl6pPr>
      <a:lvl7pPr marL="1892929" indent="-214294" algn="l" rtl="0" fontAlgn="base">
        <a:spcBef>
          <a:spcPts val="2672"/>
        </a:spcBef>
        <a:spcAft>
          <a:spcPct val="0"/>
        </a:spcAft>
        <a:buSzPct val="81000"/>
        <a:buFont typeface="Gill Sans Light" charset="0"/>
        <a:buChar char="•"/>
        <a:defRPr sz="2700">
          <a:solidFill>
            <a:srgbClr val="FFFFFF"/>
          </a:solidFill>
          <a:latin typeface="+mn-lt"/>
          <a:ea typeface="+mn-ea"/>
          <a:cs typeface="+mn-cs"/>
          <a:sym typeface="Gill Sans Light" charset="0"/>
        </a:defRPr>
      </a:lvl7pPr>
      <a:lvl8pPr marL="2214371" indent="-214294" algn="l" rtl="0" fontAlgn="base">
        <a:spcBef>
          <a:spcPts val="2672"/>
        </a:spcBef>
        <a:spcAft>
          <a:spcPct val="0"/>
        </a:spcAft>
        <a:buSzPct val="81000"/>
        <a:buFont typeface="Gill Sans Light" charset="0"/>
        <a:buChar char="•"/>
        <a:defRPr sz="2700">
          <a:solidFill>
            <a:srgbClr val="FFFFFF"/>
          </a:solidFill>
          <a:latin typeface="+mn-lt"/>
          <a:ea typeface="+mn-ea"/>
          <a:cs typeface="+mn-cs"/>
          <a:sym typeface="Gill Sans Light" charset="0"/>
        </a:defRPr>
      </a:lvl8pPr>
      <a:lvl9pPr marL="2535811" indent="-214294" algn="l" rtl="0" fontAlgn="base">
        <a:spcBef>
          <a:spcPts val="2672"/>
        </a:spcBef>
        <a:spcAft>
          <a:spcPct val="0"/>
        </a:spcAft>
        <a:buSzPct val="81000"/>
        <a:buFont typeface="Gill Sans Light" charset="0"/>
        <a:buChar char="•"/>
        <a:defRPr sz="2700">
          <a:solidFill>
            <a:srgbClr val="FFFFFF"/>
          </a:solidFill>
          <a:latin typeface="+mn-lt"/>
          <a:ea typeface="+mn-ea"/>
          <a:cs typeface="+mn-cs"/>
          <a:sym typeface="Gill Sans Light" charset="0"/>
        </a:defRPr>
      </a:lvl9pPr>
    </p:bodyStyle>
    <p:otherStyle>
      <a:defPPr>
        <a:defRPr lang="en-US"/>
      </a:defPPr>
      <a:lvl1pPr marL="0" algn="l" defTabSz="321440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21440" algn="l" defTabSz="321440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42882" algn="l" defTabSz="321440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964323" algn="l" defTabSz="321440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285763" algn="l" defTabSz="321440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07205" algn="l" defTabSz="321440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28645" algn="l" defTabSz="321440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250086" algn="l" defTabSz="321440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571527" algn="l" defTabSz="321440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9" name="Picture 1">
            <a:hlinkClick r:id="" action="ppaction://hlinkshowjump?jump=firstslide"/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113" y="6594475"/>
            <a:ext cx="9155113" cy="392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2" r="134"/>
          <a:stretch>
            <a:fillRect/>
          </a:stretch>
        </p:blipFill>
        <p:spPr bwMode="auto">
          <a:xfrm>
            <a:off x="0" y="-63500"/>
            <a:ext cx="9144000" cy="950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1852" r="134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2051" name="Line 3"/>
          <p:cNvSpPr>
            <a:spLocks noChangeShapeType="1"/>
          </p:cNvSpPr>
          <p:nvPr/>
        </p:nvSpPr>
        <p:spPr bwMode="auto">
          <a:xfrm>
            <a:off x="258763" y="533400"/>
            <a:ext cx="6904037" cy="1588"/>
          </a:xfrm>
          <a:prstGeom prst="line">
            <a:avLst/>
          </a:prstGeom>
          <a:noFill/>
          <a:ln w="6480">
            <a:solidFill>
              <a:srgbClr val="06325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 defTabSz="449263" eaLnBrk="0" hangingPunct="0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sz="2400" smtClean="0">
              <a:solidFill>
                <a:srgbClr val="FFFFFF"/>
              </a:solidFill>
              <a:latin typeface="Times New Roman" charset="0"/>
              <a:cs typeface="MS PGothic" charset="0"/>
            </a:endParaRP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5588" cy="6859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2053" name="Line 5"/>
          <p:cNvSpPr>
            <a:spLocks noChangeShapeType="1"/>
          </p:cNvSpPr>
          <p:nvPr/>
        </p:nvSpPr>
        <p:spPr bwMode="auto">
          <a:xfrm flipH="1">
            <a:off x="4568825" y="5588000"/>
            <a:ext cx="4364038" cy="1588"/>
          </a:xfrm>
          <a:prstGeom prst="line">
            <a:avLst/>
          </a:prstGeom>
          <a:noFill/>
          <a:ln w="9360">
            <a:solidFill>
              <a:srgbClr val="CD120E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 defTabSz="449263" eaLnBrk="0" hangingPunct="0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sz="2400" smtClean="0">
              <a:solidFill>
                <a:srgbClr val="FFFFFF"/>
              </a:solidFill>
              <a:latin typeface="Times New Roman" charset="0"/>
              <a:cs typeface="MS PGothic" charset="0"/>
            </a:endParaRPr>
          </a:p>
        </p:txBody>
      </p:sp>
      <p:sp>
        <p:nvSpPr>
          <p:cNvPr id="2054" name="Text Box 6"/>
          <p:cNvSpPr txBox="1">
            <a:spLocks noChangeArrowheads="1"/>
          </p:cNvSpPr>
          <p:nvPr/>
        </p:nvSpPr>
        <p:spPr bwMode="auto">
          <a:xfrm>
            <a:off x="4451350" y="5967413"/>
            <a:ext cx="4541838" cy="628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9pPr>
          </a:lstStyle>
          <a:p>
            <a:pPr algn="r" defTabSz="449263" eaLnBrk="0" hangingPunct="0">
              <a:lnSpc>
                <a:spcPct val="110000"/>
              </a:lnSpc>
              <a:buSzPct val="100000"/>
            </a:pPr>
            <a:r>
              <a:rPr lang="en-GB" sz="1600" smtClean="0">
                <a:solidFill>
                  <a:srgbClr val="00114D"/>
                </a:solidFill>
                <a:latin typeface="Arial" charset="0"/>
              </a:rPr>
              <a:t>Antons Treikalis</a:t>
            </a:r>
          </a:p>
          <a:p>
            <a:pPr algn="r" defTabSz="449263" eaLnBrk="0" hangingPunct="0">
              <a:lnSpc>
                <a:spcPct val="110000"/>
              </a:lnSpc>
              <a:buSzPct val="100000"/>
            </a:pPr>
            <a:r>
              <a:rPr lang="en-GB" sz="1600" smtClean="0">
                <a:solidFill>
                  <a:srgbClr val="00114D"/>
                </a:solidFill>
                <a:latin typeface="Arial" charset="0"/>
              </a:rPr>
              <a:t>s1026257@sms.ed.ac.uk</a:t>
            </a:r>
          </a:p>
        </p:txBody>
      </p:sp>
      <p:sp>
        <p:nvSpPr>
          <p:cNvPr id="2055" name="Rectangle 7"/>
          <p:cNvSpPr>
            <a:spLocks noGrp="1" noChangeArrowheads="1"/>
          </p:cNvSpPr>
          <p:nvPr>
            <p:ph type="title"/>
          </p:nvPr>
        </p:nvSpPr>
        <p:spPr bwMode="auto">
          <a:xfrm>
            <a:off x="152400" y="76200"/>
            <a:ext cx="700722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title text format</a:t>
            </a:r>
          </a:p>
        </p:txBody>
      </p:sp>
      <p:sp>
        <p:nvSpPr>
          <p:cNvPr id="2056" name="Rectangle 8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2238" y="990600"/>
            <a:ext cx="8789987" cy="4975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outline text format</a:t>
            </a:r>
          </a:p>
          <a:p>
            <a:pPr lvl="1"/>
            <a:r>
              <a:rPr lang="en-GB"/>
              <a:t>Second Outline Level</a:t>
            </a:r>
          </a:p>
          <a:p>
            <a:pPr lvl="2"/>
            <a:r>
              <a:rPr lang="en-GB"/>
              <a:t>Third Outline Level</a:t>
            </a:r>
          </a:p>
          <a:p>
            <a:pPr lvl="3"/>
            <a:r>
              <a:rPr lang="en-GB"/>
              <a:t>Fourth Outline Level</a:t>
            </a:r>
          </a:p>
          <a:p>
            <a:pPr lvl="4"/>
            <a:r>
              <a:rPr lang="en-GB"/>
              <a:t>Fifth Outline Level</a:t>
            </a:r>
          </a:p>
          <a:p>
            <a:pPr lvl="4"/>
            <a:r>
              <a:rPr lang="en-GB"/>
              <a:t>Sixth Outline Level</a:t>
            </a:r>
          </a:p>
          <a:p>
            <a:pPr lvl="4"/>
            <a:r>
              <a:rPr lang="en-GB"/>
              <a:t>Seventh Outline Level</a:t>
            </a:r>
          </a:p>
          <a:p>
            <a:pPr lvl="4"/>
            <a:r>
              <a:rPr lang="en-GB"/>
              <a:t>Eighth Outline Level</a:t>
            </a:r>
          </a:p>
          <a:p>
            <a:pPr lvl="4"/>
            <a:r>
              <a:rPr lang="en-GB"/>
              <a:t>Ninth Outline Level</a:t>
            </a:r>
          </a:p>
        </p:txBody>
      </p:sp>
    </p:spTree>
    <p:extLst>
      <p:ext uri="{BB962C8B-B14F-4D97-AF65-F5344CB8AC3E}">
        <p14:creationId xmlns:p14="http://schemas.microsoft.com/office/powerpoint/2010/main" val="1417151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006" r:id="rId1"/>
    <p:sldLayoutId id="2147486007" r:id="rId2"/>
    <p:sldLayoutId id="2147486008" r:id="rId3"/>
    <p:sldLayoutId id="2147486009" r:id="rId4"/>
    <p:sldLayoutId id="2147486010" r:id="rId5"/>
    <p:sldLayoutId id="2147486011" r:id="rId6"/>
    <p:sldLayoutId id="2147486012" r:id="rId7"/>
    <p:sldLayoutId id="2147486013" r:id="rId8"/>
    <p:sldLayoutId id="2147486014" r:id="rId9"/>
    <p:sldLayoutId id="2147486015" r:id="rId10"/>
    <p:sldLayoutId id="2147486016" r:id="rId11"/>
  </p:sldLayoutIdLst>
  <p:txStyles>
    <p:titleStyle>
      <a:lvl1pPr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>
          <a:solidFill>
            <a:srgbClr val="00114D"/>
          </a:solidFill>
          <a:latin typeface="+mj-lt"/>
          <a:ea typeface="+mj-ea"/>
          <a:cs typeface="+mj-cs"/>
        </a:defRPr>
      </a:lvl1pPr>
      <a:lvl2pPr marL="742950" indent="-285750"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>
          <a:solidFill>
            <a:srgbClr val="00114D"/>
          </a:solidFill>
          <a:latin typeface="Arial" charset="0"/>
          <a:ea typeface="ＭＳ Ｐゴシック" charset="0"/>
          <a:cs typeface="MS PGothic" charset="0"/>
        </a:defRPr>
      </a:lvl2pPr>
      <a:lvl3pPr marL="1143000" indent="-228600"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>
          <a:solidFill>
            <a:srgbClr val="00114D"/>
          </a:solidFill>
          <a:latin typeface="Arial" charset="0"/>
          <a:ea typeface="ＭＳ Ｐゴシック" charset="0"/>
          <a:cs typeface="MS PGothic" charset="0"/>
        </a:defRPr>
      </a:lvl3pPr>
      <a:lvl4pPr marL="1600200" indent="-228600"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>
          <a:solidFill>
            <a:srgbClr val="00114D"/>
          </a:solidFill>
          <a:latin typeface="Arial" charset="0"/>
          <a:ea typeface="ＭＳ Ｐゴシック" charset="0"/>
          <a:cs typeface="MS PGothic" charset="0"/>
        </a:defRPr>
      </a:lvl4pPr>
      <a:lvl5pPr marL="2057400" indent="-228600"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>
          <a:solidFill>
            <a:srgbClr val="00114D"/>
          </a:solidFill>
          <a:latin typeface="Arial" charset="0"/>
          <a:ea typeface="ＭＳ Ｐゴシック" charset="0"/>
          <a:cs typeface="MS PGothic" charset="0"/>
        </a:defRPr>
      </a:lvl5pPr>
      <a:lvl6pPr marL="2514600" indent="-228600"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>
          <a:solidFill>
            <a:srgbClr val="00114D"/>
          </a:solidFill>
          <a:latin typeface="Arial" charset="0"/>
          <a:ea typeface="ＭＳ Ｐゴシック" charset="0"/>
          <a:cs typeface="MS PGothic" charset="0"/>
        </a:defRPr>
      </a:lvl6pPr>
      <a:lvl7pPr marL="2971800" indent="-228600"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>
          <a:solidFill>
            <a:srgbClr val="00114D"/>
          </a:solidFill>
          <a:latin typeface="Arial" charset="0"/>
          <a:ea typeface="ＭＳ Ｐゴシック" charset="0"/>
          <a:cs typeface="MS PGothic" charset="0"/>
        </a:defRPr>
      </a:lvl7pPr>
      <a:lvl8pPr marL="3429000" indent="-228600"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>
          <a:solidFill>
            <a:srgbClr val="00114D"/>
          </a:solidFill>
          <a:latin typeface="Arial" charset="0"/>
          <a:ea typeface="ＭＳ Ｐゴシック" charset="0"/>
          <a:cs typeface="MS PGothic" charset="0"/>
        </a:defRPr>
      </a:lvl8pPr>
      <a:lvl9pPr marL="3886200" indent="-228600"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>
          <a:solidFill>
            <a:srgbClr val="00114D"/>
          </a:solidFill>
          <a:latin typeface="Arial" charset="0"/>
          <a:ea typeface="ＭＳ Ｐゴシック" charset="0"/>
          <a:cs typeface="MS PGothic" charset="0"/>
        </a:defRPr>
      </a:lvl9pPr>
    </p:titleStyle>
    <p:bodyStyle>
      <a:lvl1pPr marL="342900" indent="-342900" algn="l" defTabSz="449263" rtl="0" eaLnBrk="0" fontAlgn="base" hangingPunct="0">
        <a:lnSpc>
          <a:spcPct val="130000"/>
        </a:lnSpc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400">
          <a:solidFill>
            <a:srgbClr val="00114D"/>
          </a:solidFill>
          <a:latin typeface="+mn-lt"/>
          <a:ea typeface="+mn-ea"/>
          <a:cs typeface="+mn-cs"/>
        </a:defRPr>
      </a:lvl1pPr>
      <a:lvl2pPr marL="742950" indent="-28575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114D"/>
          </a:solidFill>
          <a:latin typeface="+mn-lt"/>
          <a:ea typeface="+mn-ea"/>
          <a:cs typeface="+mn-cs"/>
        </a:defRPr>
      </a:lvl2pPr>
      <a:lvl3pPr marL="11430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114D"/>
          </a:solidFill>
          <a:latin typeface="+mn-lt"/>
          <a:ea typeface="+mn-ea"/>
          <a:cs typeface="+mn-cs"/>
        </a:defRPr>
      </a:lvl3pPr>
      <a:lvl4pPr marL="16002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114D"/>
          </a:solidFill>
          <a:latin typeface="+mn-lt"/>
          <a:ea typeface="+mn-ea"/>
          <a:cs typeface="+mn-cs"/>
        </a:defRPr>
      </a:lvl4pPr>
      <a:lvl5pPr marL="20574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114D"/>
          </a:solidFill>
          <a:latin typeface="+mn-lt"/>
          <a:ea typeface="+mn-ea"/>
          <a:cs typeface="+mn-cs"/>
        </a:defRPr>
      </a:lvl5pPr>
      <a:lvl6pPr marL="25146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114D"/>
          </a:solidFill>
          <a:latin typeface="+mn-lt"/>
          <a:ea typeface="+mn-ea"/>
          <a:cs typeface="+mn-cs"/>
        </a:defRPr>
      </a:lvl6pPr>
      <a:lvl7pPr marL="29718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114D"/>
          </a:solidFill>
          <a:latin typeface="+mn-lt"/>
          <a:ea typeface="+mn-ea"/>
          <a:cs typeface="+mn-cs"/>
        </a:defRPr>
      </a:lvl7pPr>
      <a:lvl8pPr marL="34290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114D"/>
          </a:solidFill>
          <a:latin typeface="+mn-lt"/>
          <a:ea typeface="+mn-ea"/>
          <a:cs typeface="+mn-cs"/>
        </a:defRPr>
      </a:lvl8pPr>
      <a:lvl9pPr marL="38862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114D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3" name="Picture 1">
            <a:hlinkClick r:id="" action="ppaction://hlinkshowjump?jump=firstslide"/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113" y="6594475"/>
            <a:ext cx="9155113" cy="392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2" r="134"/>
          <a:stretch>
            <a:fillRect/>
          </a:stretch>
        </p:blipFill>
        <p:spPr bwMode="auto">
          <a:xfrm>
            <a:off x="0" y="-63500"/>
            <a:ext cx="9144000" cy="950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1852" r="134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3075" name="Line 3"/>
          <p:cNvSpPr>
            <a:spLocks noChangeShapeType="1"/>
          </p:cNvSpPr>
          <p:nvPr/>
        </p:nvSpPr>
        <p:spPr bwMode="auto">
          <a:xfrm>
            <a:off x="258763" y="533400"/>
            <a:ext cx="6904037" cy="1588"/>
          </a:xfrm>
          <a:prstGeom prst="line">
            <a:avLst/>
          </a:prstGeom>
          <a:noFill/>
          <a:ln w="6480">
            <a:solidFill>
              <a:srgbClr val="06325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 defTabSz="449263" eaLnBrk="0" hangingPunct="0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sz="2400" smtClean="0">
              <a:solidFill>
                <a:srgbClr val="FFFFFF"/>
              </a:solidFill>
              <a:latin typeface="Times New Roman" charset="0"/>
              <a:cs typeface="MS PGothic" charset="0"/>
            </a:endParaRPr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152400" y="76200"/>
            <a:ext cx="700722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title text format</a:t>
            </a:r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2238" y="990600"/>
            <a:ext cx="8789987" cy="4975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outline text format</a:t>
            </a:r>
          </a:p>
          <a:p>
            <a:pPr lvl="1"/>
            <a:r>
              <a:rPr lang="en-GB"/>
              <a:t>Second Outline Level</a:t>
            </a:r>
          </a:p>
          <a:p>
            <a:pPr lvl="2"/>
            <a:r>
              <a:rPr lang="en-GB"/>
              <a:t>Third Outline Level</a:t>
            </a:r>
          </a:p>
          <a:p>
            <a:pPr lvl="3"/>
            <a:r>
              <a:rPr lang="en-GB"/>
              <a:t>Fourth Outline Level</a:t>
            </a:r>
          </a:p>
          <a:p>
            <a:pPr lvl="4"/>
            <a:r>
              <a:rPr lang="en-GB"/>
              <a:t>Fifth Outline Level</a:t>
            </a:r>
          </a:p>
          <a:p>
            <a:pPr lvl="4"/>
            <a:r>
              <a:rPr lang="en-GB"/>
              <a:t>Sixth Outline Level</a:t>
            </a:r>
          </a:p>
          <a:p>
            <a:pPr lvl="4"/>
            <a:r>
              <a:rPr lang="en-GB"/>
              <a:t>Seventh Outline Level</a:t>
            </a:r>
          </a:p>
          <a:p>
            <a:pPr lvl="4"/>
            <a:r>
              <a:rPr lang="en-GB"/>
              <a:t>Eighth Outline Level</a:t>
            </a:r>
          </a:p>
          <a:p>
            <a:pPr lvl="4"/>
            <a:r>
              <a:rPr lang="en-GB"/>
              <a:t>Ninth Outline Level</a:t>
            </a:r>
          </a:p>
        </p:txBody>
      </p:sp>
      <p:sp>
        <p:nvSpPr>
          <p:cNvPr id="3078" name="Text Box 6"/>
          <p:cNvSpPr txBox="1">
            <a:spLocks noChangeArrowheads="1"/>
          </p:cNvSpPr>
          <p:nvPr/>
        </p:nvSpPr>
        <p:spPr bwMode="auto">
          <a:xfrm>
            <a:off x="160338" y="6591300"/>
            <a:ext cx="189706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449263" eaLnBrk="0" hangingPunct="0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sz="2400" smtClean="0">
              <a:solidFill>
                <a:srgbClr val="FFFFFF"/>
              </a:solidFill>
              <a:latin typeface="Times New Roman" charset="0"/>
              <a:cs typeface="MS PGothic" charset="0"/>
            </a:endParaRPr>
          </a:p>
        </p:txBody>
      </p:sp>
      <p:sp>
        <p:nvSpPr>
          <p:cNvPr id="3079" name="Text Box 7"/>
          <p:cNvSpPr txBox="1">
            <a:spLocks noChangeArrowheads="1"/>
          </p:cNvSpPr>
          <p:nvPr/>
        </p:nvSpPr>
        <p:spPr bwMode="auto">
          <a:xfrm>
            <a:off x="2147888" y="6591300"/>
            <a:ext cx="49228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449263" eaLnBrk="0" hangingPunct="0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sz="2400" smtClean="0">
              <a:solidFill>
                <a:srgbClr val="FFFFFF"/>
              </a:solidFill>
              <a:latin typeface="Times New Roman" charset="0"/>
              <a:cs typeface="MS PGothic" charset="0"/>
            </a:endParaRPr>
          </a:p>
        </p:txBody>
      </p:sp>
      <p:sp>
        <p:nvSpPr>
          <p:cNvPr id="3080" name="Rectangle 8"/>
          <p:cNvSpPr>
            <a:spLocks noGrp="1" noChangeArrowheads="1"/>
          </p:cNvSpPr>
          <p:nvPr>
            <p:ph type="sldNum"/>
          </p:nvPr>
        </p:nvSpPr>
        <p:spPr bwMode="auto">
          <a:xfrm>
            <a:off x="7162800" y="6591300"/>
            <a:ext cx="1882775" cy="454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r" eaLnBrk="1">
              <a:buClrTx/>
              <a:buFontTx/>
              <a:buNone/>
              <a:tabLst>
                <a:tab pos="723900" algn="l"/>
                <a:tab pos="1447800" algn="l"/>
              </a:tabLst>
              <a:defRPr sz="1400">
                <a:solidFill>
                  <a:srgbClr val="FFFFFF"/>
                </a:solidFill>
                <a:latin typeface="+mn-lt"/>
                <a:cs typeface="DejaVu Sans" charset="0"/>
              </a:defRPr>
            </a:lvl1pPr>
          </a:lstStyle>
          <a:p>
            <a:pPr defTabSz="449263" hangingPunct="0">
              <a:buSzPct val="100000"/>
            </a:pPr>
            <a:fld id="{297F0356-E1A8-A148-9B7F-0775F0B796B8}" type="slidenum">
              <a:rPr lang="en-GB" smtClean="0">
                <a:latin typeface="Arial"/>
              </a:rPr>
              <a:pPr defTabSz="449263" hangingPunct="0">
                <a:buSzPct val="100000"/>
              </a:pPr>
              <a:t>‹#›</a:t>
            </a:fld>
            <a:endParaRPr lang="en-GB" smtClean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423295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018" r:id="rId1"/>
    <p:sldLayoutId id="2147486019" r:id="rId2"/>
    <p:sldLayoutId id="2147486020" r:id="rId3"/>
    <p:sldLayoutId id="2147486021" r:id="rId4"/>
    <p:sldLayoutId id="2147486022" r:id="rId5"/>
    <p:sldLayoutId id="2147486023" r:id="rId6"/>
    <p:sldLayoutId id="2147486024" r:id="rId7"/>
    <p:sldLayoutId id="2147486025" r:id="rId8"/>
    <p:sldLayoutId id="2147486026" r:id="rId9"/>
    <p:sldLayoutId id="2147486027" r:id="rId10"/>
    <p:sldLayoutId id="2147486028" r:id="rId11"/>
  </p:sldLayoutIdLst>
  <p:txStyles>
    <p:titleStyle>
      <a:lvl1pPr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>
          <a:solidFill>
            <a:srgbClr val="00114D"/>
          </a:solidFill>
          <a:latin typeface="+mj-lt"/>
          <a:ea typeface="+mj-ea"/>
          <a:cs typeface="+mj-cs"/>
        </a:defRPr>
      </a:lvl1pPr>
      <a:lvl2pPr marL="742950" indent="-285750"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>
          <a:solidFill>
            <a:srgbClr val="00114D"/>
          </a:solidFill>
          <a:latin typeface="Arial" charset="0"/>
          <a:ea typeface="ＭＳ Ｐゴシック" charset="0"/>
          <a:cs typeface="MS PGothic" charset="0"/>
        </a:defRPr>
      </a:lvl2pPr>
      <a:lvl3pPr marL="1143000" indent="-228600"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>
          <a:solidFill>
            <a:srgbClr val="00114D"/>
          </a:solidFill>
          <a:latin typeface="Arial" charset="0"/>
          <a:ea typeface="ＭＳ Ｐゴシック" charset="0"/>
          <a:cs typeface="MS PGothic" charset="0"/>
        </a:defRPr>
      </a:lvl3pPr>
      <a:lvl4pPr marL="1600200" indent="-228600"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>
          <a:solidFill>
            <a:srgbClr val="00114D"/>
          </a:solidFill>
          <a:latin typeface="Arial" charset="0"/>
          <a:ea typeface="ＭＳ Ｐゴシック" charset="0"/>
          <a:cs typeface="MS PGothic" charset="0"/>
        </a:defRPr>
      </a:lvl4pPr>
      <a:lvl5pPr marL="2057400" indent="-228600"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>
          <a:solidFill>
            <a:srgbClr val="00114D"/>
          </a:solidFill>
          <a:latin typeface="Arial" charset="0"/>
          <a:ea typeface="ＭＳ Ｐゴシック" charset="0"/>
          <a:cs typeface="MS PGothic" charset="0"/>
        </a:defRPr>
      </a:lvl5pPr>
      <a:lvl6pPr marL="2514600" indent="-228600"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>
          <a:solidFill>
            <a:srgbClr val="00114D"/>
          </a:solidFill>
          <a:latin typeface="Arial" charset="0"/>
          <a:ea typeface="ＭＳ Ｐゴシック" charset="0"/>
          <a:cs typeface="MS PGothic" charset="0"/>
        </a:defRPr>
      </a:lvl6pPr>
      <a:lvl7pPr marL="2971800" indent="-228600"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>
          <a:solidFill>
            <a:srgbClr val="00114D"/>
          </a:solidFill>
          <a:latin typeface="Arial" charset="0"/>
          <a:ea typeface="ＭＳ Ｐゴシック" charset="0"/>
          <a:cs typeface="MS PGothic" charset="0"/>
        </a:defRPr>
      </a:lvl7pPr>
      <a:lvl8pPr marL="3429000" indent="-228600"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>
          <a:solidFill>
            <a:srgbClr val="00114D"/>
          </a:solidFill>
          <a:latin typeface="Arial" charset="0"/>
          <a:ea typeface="ＭＳ Ｐゴシック" charset="0"/>
          <a:cs typeface="MS PGothic" charset="0"/>
        </a:defRPr>
      </a:lvl8pPr>
      <a:lvl9pPr marL="3886200" indent="-228600"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>
          <a:solidFill>
            <a:srgbClr val="00114D"/>
          </a:solidFill>
          <a:latin typeface="Arial" charset="0"/>
          <a:ea typeface="ＭＳ Ｐゴシック" charset="0"/>
          <a:cs typeface="MS PGothic" charset="0"/>
        </a:defRPr>
      </a:lvl9pPr>
    </p:titleStyle>
    <p:bodyStyle>
      <a:lvl1pPr marL="342900" indent="-342900" algn="l" defTabSz="449263" rtl="0" eaLnBrk="0" fontAlgn="base" hangingPunct="0">
        <a:lnSpc>
          <a:spcPct val="130000"/>
        </a:lnSpc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400">
          <a:solidFill>
            <a:srgbClr val="00114D"/>
          </a:solidFill>
          <a:latin typeface="+mn-lt"/>
          <a:ea typeface="+mn-ea"/>
          <a:cs typeface="+mn-cs"/>
        </a:defRPr>
      </a:lvl1pPr>
      <a:lvl2pPr marL="742950" indent="-28575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114D"/>
          </a:solidFill>
          <a:latin typeface="+mn-lt"/>
          <a:ea typeface="+mn-ea"/>
          <a:cs typeface="+mn-cs"/>
        </a:defRPr>
      </a:lvl2pPr>
      <a:lvl3pPr marL="11430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114D"/>
          </a:solidFill>
          <a:latin typeface="+mn-lt"/>
          <a:ea typeface="+mn-ea"/>
          <a:cs typeface="+mn-cs"/>
        </a:defRPr>
      </a:lvl3pPr>
      <a:lvl4pPr marL="16002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114D"/>
          </a:solidFill>
          <a:latin typeface="+mn-lt"/>
          <a:ea typeface="+mn-ea"/>
          <a:cs typeface="+mn-cs"/>
        </a:defRPr>
      </a:lvl4pPr>
      <a:lvl5pPr marL="20574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114D"/>
          </a:solidFill>
          <a:latin typeface="+mn-lt"/>
          <a:ea typeface="+mn-ea"/>
          <a:cs typeface="+mn-cs"/>
        </a:defRPr>
      </a:lvl5pPr>
      <a:lvl6pPr marL="25146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114D"/>
          </a:solidFill>
          <a:latin typeface="+mn-lt"/>
          <a:ea typeface="+mn-ea"/>
          <a:cs typeface="+mn-cs"/>
        </a:defRPr>
      </a:lvl6pPr>
      <a:lvl7pPr marL="29718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114D"/>
          </a:solidFill>
          <a:latin typeface="+mn-lt"/>
          <a:ea typeface="+mn-ea"/>
          <a:cs typeface="+mn-cs"/>
        </a:defRPr>
      </a:lvl7pPr>
      <a:lvl8pPr marL="34290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114D"/>
          </a:solidFill>
          <a:latin typeface="+mn-lt"/>
          <a:ea typeface="+mn-ea"/>
          <a:cs typeface="+mn-cs"/>
        </a:defRPr>
      </a:lvl8pPr>
      <a:lvl9pPr marL="38862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114D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">
            <a:hlinkClick r:id="" action="ppaction://hlinkshowjump?jump=firstslide"/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113" y="6594475"/>
            <a:ext cx="9155113" cy="392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1027" name="Picture 2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2" r="134"/>
          <a:stretch>
            <a:fillRect/>
          </a:stretch>
        </p:blipFill>
        <p:spPr bwMode="auto">
          <a:xfrm>
            <a:off x="0" y="-63500"/>
            <a:ext cx="9144000" cy="950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3075" name="Line 3"/>
          <p:cNvSpPr>
            <a:spLocks noChangeShapeType="1"/>
          </p:cNvSpPr>
          <p:nvPr/>
        </p:nvSpPr>
        <p:spPr bwMode="auto">
          <a:xfrm>
            <a:off x="258763" y="533400"/>
            <a:ext cx="6904037" cy="1588"/>
          </a:xfrm>
          <a:prstGeom prst="line">
            <a:avLst/>
          </a:prstGeom>
          <a:noFill/>
          <a:ln w="6480">
            <a:solidFill>
              <a:srgbClr val="06325F"/>
            </a:solidFill>
            <a:miter lim="800000"/>
            <a:headEnd/>
            <a:tailEnd/>
          </a:ln>
          <a:effectLst/>
        </p:spPr>
        <p:txBody>
          <a:bodyPr/>
          <a:lstStyle/>
          <a:p>
            <a:pPr defTabSz="449263" eaLnBrk="0" hangingPunct="0">
              <a:buClr>
                <a:srgbClr val="000000"/>
              </a:buClr>
              <a:buSzPct val="100000"/>
              <a:buFont typeface="Times New Roman" pitchFamily="16" charset="0"/>
              <a:buNone/>
              <a:defRPr/>
            </a:pPr>
            <a:endParaRPr lang="lv-LV" sz="2400">
              <a:solidFill>
                <a:srgbClr val="FFFFFF"/>
              </a:solidFill>
              <a:latin typeface="Times New Roman" pitchFamily="16" charset="0"/>
              <a:ea typeface="MS PGothic" pitchFamily="32" charset="-128"/>
              <a:cs typeface="MS PGothic" charset="0"/>
            </a:endParaRPr>
          </a:p>
        </p:txBody>
      </p:sp>
      <p:sp>
        <p:nvSpPr>
          <p:cNvPr id="1029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152400" y="76200"/>
            <a:ext cx="70072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title text format</a:t>
            </a:r>
          </a:p>
        </p:txBody>
      </p:sp>
      <p:sp>
        <p:nvSpPr>
          <p:cNvPr id="1030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2238" y="990600"/>
            <a:ext cx="8789987" cy="4975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outline text format</a:t>
            </a:r>
          </a:p>
          <a:p>
            <a:pPr lvl="1"/>
            <a:r>
              <a:rPr lang="en-GB"/>
              <a:t>Second Outline Level</a:t>
            </a:r>
          </a:p>
          <a:p>
            <a:pPr lvl="2"/>
            <a:r>
              <a:rPr lang="en-GB"/>
              <a:t>Third Outline Level</a:t>
            </a:r>
          </a:p>
          <a:p>
            <a:pPr lvl="3"/>
            <a:r>
              <a:rPr lang="en-GB"/>
              <a:t>Fourth Outline Level</a:t>
            </a:r>
          </a:p>
          <a:p>
            <a:pPr lvl="4"/>
            <a:r>
              <a:rPr lang="en-GB"/>
              <a:t>Fifth Outline Level</a:t>
            </a:r>
          </a:p>
          <a:p>
            <a:pPr lvl="4"/>
            <a:r>
              <a:rPr lang="en-GB"/>
              <a:t>Sixth Outline Level</a:t>
            </a:r>
          </a:p>
          <a:p>
            <a:pPr lvl="4"/>
            <a:r>
              <a:rPr lang="en-GB"/>
              <a:t>Seventh Outline Level</a:t>
            </a:r>
          </a:p>
          <a:p>
            <a:pPr lvl="4"/>
            <a:r>
              <a:rPr lang="en-GB"/>
              <a:t>Eighth Outline Level</a:t>
            </a:r>
          </a:p>
          <a:p>
            <a:pPr lvl="4"/>
            <a:r>
              <a:rPr lang="en-GB"/>
              <a:t>Ninth Outline Level</a:t>
            </a:r>
          </a:p>
        </p:txBody>
      </p:sp>
      <p:sp>
        <p:nvSpPr>
          <p:cNvPr id="3078" name="Text Box 6"/>
          <p:cNvSpPr txBox="1">
            <a:spLocks noChangeArrowheads="1"/>
          </p:cNvSpPr>
          <p:nvPr/>
        </p:nvSpPr>
        <p:spPr bwMode="auto">
          <a:xfrm>
            <a:off x="160338" y="6591300"/>
            <a:ext cx="1897062" cy="4572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defTabSz="449263" eaLnBrk="0" hangingPunct="0">
              <a:buClr>
                <a:srgbClr val="000000"/>
              </a:buClr>
              <a:buSzPct val="100000"/>
              <a:buFont typeface="Times New Roman" pitchFamily="16" charset="0"/>
              <a:buNone/>
              <a:defRPr/>
            </a:pPr>
            <a:endParaRPr lang="lv-LV" sz="2400">
              <a:solidFill>
                <a:srgbClr val="FFFFFF"/>
              </a:solidFill>
              <a:latin typeface="Times New Roman" pitchFamily="16" charset="0"/>
              <a:ea typeface="MS PGothic" pitchFamily="32" charset="-128"/>
              <a:cs typeface="MS PGothic" charset="0"/>
            </a:endParaRPr>
          </a:p>
        </p:txBody>
      </p:sp>
      <p:sp>
        <p:nvSpPr>
          <p:cNvPr id="3079" name="Text Box 7"/>
          <p:cNvSpPr txBox="1">
            <a:spLocks noChangeArrowheads="1"/>
          </p:cNvSpPr>
          <p:nvPr/>
        </p:nvSpPr>
        <p:spPr bwMode="auto">
          <a:xfrm>
            <a:off x="2147888" y="6591300"/>
            <a:ext cx="4922837" cy="4572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defTabSz="449263" eaLnBrk="0" hangingPunct="0">
              <a:buClr>
                <a:srgbClr val="000000"/>
              </a:buClr>
              <a:buSzPct val="100000"/>
              <a:buFont typeface="Times New Roman" pitchFamily="16" charset="0"/>
              <a:buNone/>
              <a:defRPr/>
            </a:pPr>
            <a:endParaRPr lang="lv-LV" sz="2400">
              <a:solidFill>
                <a:srgbClr val="FFFFFF"/>
              </a:solidFill>
              <a:latin typeface="Times New Roman" pitchFamily="16" charset="0"/>
              <a:ea typeface="MS PGothic" pitchFamily="32" charset="-128"/>
              <a:cs typeface="MS PGothic" charset="0"/>
            </a:endParaRPr>
          </a:p>
        </p:txBody>
      </p:sp>
      <p:sp>
        <p:nvSpPr>
          <p:cNvPr id="3080" name="Rectangle 8"/>
          <p:cNvSpPr>
            <a:spLocks noGrp="1" noChangeArrowheads="1"/>
          </p:cNvSpPr>
          <p:nvPr>
            <p:ph type="sldNum"/>
          </p:nvPr>
        </p:nvSpPr>
        <p:spPr bwMode="auto">
          <a:xfrm>
            <a:off x="7162800" y="6591300"/>
            <a:ext cx="1882775" cy="45402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r" eaLnBrk="1">
              <a:buClrTx/>
              <a:buFontTx/>
              <a:buNone/>
              <a:defRPr sz="1400">
                <a:solidFill>
                  <a:srgbClr val="FFFFFF"/>
                </a:solidFill>
                <a:latin typeface="Arial" charset="0"/>
              </a:defRPr>
            </a:lvl1pPr>
          </a:lstStyle>
          <a:p>
            <a:pPr defTabSz="449263" hangingPunct="0">
              <a:buSzPct val="100000"/>
            </a:pPr>
            <a:fld id="{32BCD1D4-3302-0148-8AEB-5AA254C0DF30}" type="slidenum">
              <a:rPr lang="en-GB" smtClean="0">
                <a:cs typeface="MS PGothic" charset="0"/>
              </a:rPr>
              <a:pPr defTabSz="449263" hangingPunct="0">
                <a:buSzPct val="100000"/>
              </a:pPr>
              <a:t>‹#›</a:t>
            </a:fld>
            <a:endParaRPr lang="en-GB" smtClean="0">
              <a:cs typeface="MS P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09625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030" r:id="rId1"/>
    <p:sldLayoutId id="2147486031" r:id="rId2"/>
    <p:sldLayoutId id="2147486032" r:id="rId3"/>
    <p:sldLayoutId id="2147486033" r:id="rId4"/>
    <p:sldLayoutId id="2147486034" r:id="rId5"/>
    <p:sldLayoutId id="2147486035" r:id="rId6"/>
    <p:sldLayoutId id="2147486036" r:id="rId7"/>
    <p:sldLayoutId id="2147486037" r:id="rId8"/>
    <p:sldLayoutId id="2147486038" r:id="rId9"/>
    <p:sldLayoutId id="2147486039" r:id="rId10"/>
    <p:sldLayoutId id="2147486040" r:id="rId11"/>
  </p:sldLayoutIdLst>
  <p:txStyles>
    <p:titleStyle>
      <a:lvl1pPr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>
          <a:solidFill>
            <a:srgbClr val="00114D"/>
          </a:solidFill>
          <a:latin typeface="+mj-lt"/>
          <a:ea typeface="ＭＳ Ｐゴシック" charset="0"/>
          <a:cs typeface="MS PGothic" charset="0"/>
        </a:defRPr>
      </a:lvl1pPr>
      <a:lvl2pPr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>
          <a:solidFill>
            <a:srgbClr val="00114D"/>
          </a:solidFill>
          <a:latin typeface="Arial" charset="0"/>
          <a:ea typeface="ＭＳ Ｐゴシック" charset="0"/>
          <a:cs typeface="MS PGothic" charset="0"/>
        </a:defRPr>
      </a:lvl2pPr>
      <a:lvl3pPr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>
          <a:solidFill>
            <a:srgbClr val="00114D"/>
          </a:solidFill>
          <a:latin typeface="Arial" charset="0"/>
          <a:ea typeface="ＭＳ Ｐゴシック" charset="0"/>
          <a:cs typeface="MS PGothic" charset="0"/>
        </a:defRPr>
      </a:lvl3pPr>
      <a:lvl4pPr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>
          <a:solidFill>
            <a:srgbClr val="00114D"/>
          </a:solidFill>
          <a:latin typeface="Arial" charset="0"/>
          <a:ea typeface="ＭＳ Ｐゴシック" charset="0"/>
          <a:cs typeface="MS PGothic" charset="0"/>
        </a:defRPr>
      </a:lvl4pPr>
      <a:lvl5pPr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>
          <a:solidFill>
            <a:srgbClr val="00114D"/>
          </a:solidFill>
          <a:latin typeface="Arial" charset="0"/>
          <a:ea typeface="ＭＳ Ｐゴシック" charset="0"/>
          <a:cs typeface="MS PGothic" charset="0"/>
        </a:defRPr>
      </a:lvl5pPr>
      <a:lvl6pPr marL="2514600" indent="-228600"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800">
          <a:solidFill>
            <a:srgbClr val="00114D"/>
          </a:solidFill>
          <a:latin typeface="Arial" charset="0"/>
          <a:ea typeface="MS PGothic" pitchFamily="32" charset="-128"/>
        </a:defRPr>
      </a:lvl6pPr>
      <a:lvl7pPr marL="2971800" indent="-228600"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800">
          <a:solidFill>
            <a:srgbClr val="00114D"/>
          </a:solidFill>
          <a:latin typeface="Arial" charset="0"/>
          <a:ea typeface="MS PGothic" pitchFamily="32" charset="-128"/>
        </a:defRPr>
      </a:lvl7pPr>
      <a:lvl8pPr marL="3429000" indent="-228600"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800">
          <a:solidFill>
            <a:srgbClr val="00114D"/>
          </a:solidFill>
          <a:latin typeface="Arial" charset="0"/>
          <a:ea typeface="MS PGothic" pitchFamily="32" charset="-128"/>
        </a:defRPr>
      </a:lvl8pPr>
      <a:lvl9pPr marL="3886200" indent="-228600"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800">
          <a:solidFill>
            <a:srgbClr val="00114D"/>
          </a:solidFill>
          <a:latin typeface="Arial" charset="0"/>
          <a:ea typeface="MS PGothic" pitchFamily="32" charset="-128"/>
        </a:defRPr>
      </a:lvl9pPr>
    </p:titleStyle>
    <p:bodyStyle>
      <a:lvl1pPr marL="342900" indent="-342900" algn="l" defTabSz="449263" rtl="0" eaLnBrk="0" fontAlgn="base" hangingPunct="0">
        <a:lnSpc>
          <a:spcPct val="130000"/>
        </a:lnSpc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400">
          <a:solidFill>
            <a:srgbClr val="00114D"/>
          </a:solidFill>
          <a:latin typeface="+mn-lt"/>
          <a:ea typeface="ＭＳ Ｐゴシック" charset="0"/>
          <a:cs typeface="MS PGothic" charset="0"/>
        </a:defRPr>
      </a:lvl1pPr>
      <a:lvl2pPr marL="742950" indent="-28575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114D"/>
          </a:solidFill>
          <a:latin typeface="+mn-lt"/>
          <a:ea typeface="+mn-ea"/>
          <a:cs typeface="MS PGothic" charset="0"/>
        </a:defRPr>
      </a:lvl2pPr>
      <a:lvl3pPr marL="11430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114D"/>
          </a:solidFill>
          <a:latin typeface="+mn-lt"/>
          <a:ea typeface="+mn-ea"/>
          <a:cs typeface="MS PGothic" charset="0"/>
        </a:defRPr>
      </a:lvl3pPr>
      <a:lvl4pPr marL="16002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114D"/>
          </a:solidFill>
          <a:latin typeface="+mn-lt"/>
          <a:ea typeface="+mn-ea"/>
          <a:cs typeface="MS PGothic" charset="0"/>
        </a:defRPr>
      </a:lvl4pPr>
      <a:lvl5pPr marL="20574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114D"/>
          </a:solidFill>
          <a:latin typeface="+mn-lt"/>
          <a:ea typeface="+mn-ea"/>
          <a:cs typeface="MS PGothic" charset="0"/>
        </a:defRPr>
      </a:lvl5pPr>
      <a:lvl6pPr marL="25146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114D"/>
          </a:solidFill>
          <a:latin typeface="+mn-lt"/>
          <a:ea typeface="+mn-ea"/>
        </a:defRPr>
      </a:lvl6pPr>
      <a:lvl7pPr marL="29718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114D"/>
          </a:solidFill>
          <a:latin typeface="+mn-lt"/>
          <a:ea typeface="+mn-ea"/>
        </a:defRPr>
      </a:lvl7pPr>
      <a:lvl8pPr marL="34290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114D"/>
          </a:solidFill>
          <a:latin typeface="+mn-lt"/>
          <a:ea typeface="+mn-ea"/>
        </a:defRPr>
      </a:lvl8pPr>
      <a:lvl9pPr marL="38862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114D"/>
          </a:solidFill>
          <a:latin typeface="+mn-lt"/>
          <a:ea typeface="+mn-ea"/>
        </a:defRPr>
      </a:lvl9pPr>
    </p:bodyStyle>
    <p:otherStyle>
      <a:defPPr>
        <a:defRPr lang="lv-LV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saga-project.org" TargetMode="Externa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jpeg"/><Relationship Id="rId5" Type="http://schemas.openxmlformats.org/officeDocument/2006/relationships/image" Target="../media/image8.png"/><Relationship Id="rId6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5.jpe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6.jpe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1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7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1.png"/><Relationship Id="rId5" Type="http://schemas.openxmlformats.org/officeDocument/2006/relationships/image" Target="../media/image12.jpeg"/><Relationship Id="rId6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79400" y="2518771"/>
            <a:ext cx="8864600" cy="1218670"/>
          </a:xfrm>
        </p:spPr>
        <p:txBody>
          <a:bodyPr/>
          <a:lstStyle/>
          <a:p>
            <a:pPr eaLnBrk="1" hangingPunct="1"/>
            <a:r>
              <a:rPr lang="en-GB" sz="3200" dirty="0">
                <a:solidFill>
                  <a:srgbClr val="00114D"/>
                </a:solidFill>
                <a:latin typeface="Arial" charset="0"/>
              </a:rPr>
              <a:t>Bigger, Better </a:t>
            </a:r>
            <a:r>
              <a:rPr lang="en-GB" sz="3200" dirty="0" smtClean="0">
                <a:solidFill>
                  <a:srgbClr val="00114D"/>
                </a:solidFill>
                <a:latin typeface="Arial" charset="0"/>
              </a:rPr>
              <a:t>Big Jobs: Towards Standards-based Pilot-Job </a:t>
            </a:r>
            <a:r>
              <a:rPr lang="en-GB" sz="3200" dirty="0">
                <a:solidFill>
                  <a:srgbClr val="00114D"/>
                </a:solidFill>
                <a:latin typeface="Arial" charset="0"/>
              </a:rPr>
              <a:t>frameworks for </a:t>
            </a:r>
            <a:r>
              <a:rPr lang="en-GB" sz="3200" dirty="0" smtClean="0">
                <a:solidFill>
                  <a:srgbClr val="00114D"/>
                </a:solidFill>
                <a:latin typeface="Arial" charset="0"/>
              </a:rPr>
              <a:t>large-scale Simulations</a:t>
            </a:r>
            <a:r>
              <a:rPr lang="lv-LV" sz="1600" dirty="0">
                <a:solidFill>
                  <a:srgbClr val="00114D"/>
                </a:solidFill>
                <a:latin typeface="Arial" charset="0"/>
              </a:rPr>
              <a:t/>
            </a:r>
            <a:br>
              <a:rPr lang="lv-LV" sz="1600" dirty="0">
                <a:solidFill>
                  <a:srgbClr val="00114D"/>
                </a:solidFill>
                <a:latin typeface="Arial" charset="0"/>
              </a:rPr>
            </a:br>
            <a:r>
              <a:rPr lang="lv-LV" sz="1600" dirty="0">
                <a:solidFill>
                  <a:srgbClr val="00114D"/>
                </a:solidFill>
                <a:latin typeface="Arial" charset="0"/>
              </a:rPr>
              <a:t/>
            </a:r>
            <a:br>
              <a:rPr lang="lv-LV" sz="1600" dirty="0">
                <a:solidFill>
                  <a:srgbClr val="00114D"/>
                </a:solidFill>
                <a:latin typeface="Arial" charset="0"/>
              </a:rPr>
            </a:b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8194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430867" y="3969808"/>
            <a:ext cx="6400800" cy="1068388"/>
          </a:xfrm>
        </p:spPr>
        <p:txBody>
          <a:bodyPr/>
          <a:lstStyle/>
          <a:p>
            <a:pPr eaLnBrk="1" hangingPunct="1"/>
            <a:r>
              <a:rPr lang="en-US" dirty="0" err="1" smtClean="0">
                <a:latin typeface="Arial" charset="0"/>
                <a:ea typeface="ＭＳ Ｐゴシック" charset="0"/>
                <a:cs typeface="ＭＳ Ｐゴシック" charset="0"/>
              </a:rPr>
              <a:t>Antons</a:t>
            </a:r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dirty="0" err="1" smtClean="0">
                <a:latin typeface="Arial" charset="0"/>
                <a:ea typeface="ＭＳ Ｐゴシック" charset="0"/>
                <a:cs typeface="ＭＳ Ｐゴシック" charset="0"/>
              </a:rPr>
              <a:t>Treikalis</a:t>
            </a:r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, Ole  Weidner, SJ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 eaLnBrk="1" hangingPunct="1"/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http://</a:t>
            </a:r>
            <a:r>
              <a:rPr lang="en-US" dirty="0" err="1">
                <a:latin typeface="Arial" charset="0"/>
                <a:ea typeface="ＭＳ Ｐゴシック" charset="0"/>
                <a:cs typeface="ＭＳ Ｐゴシック" charset="0"/>
              </a:rPr>
              <a:t>radical.rutgers.edu</a:t>
            </a:r>
            <a:endParaRPr lang="en-US" b="1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 eaLnBrk="1" hangingPunct="1"/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8195" name="Picture 3" descr="jctc_cover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3525" y="0"/>
            <a:ext cx="1260475" cy="176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6" name="Picture 2"/>
          <p:cNvSpPr>
            <a:spLocks noChangeAspect="1" noChangeArrowheads="1"/>
          </p:cNvSpPr>
          <p:nvPr/>
        </p:nvSpPr>
        <p:spPr bwMode="auto">
          <a:xfrm>
            <a:off x="6951663" y="5118100"/>
            <a:ext cx="2192337" cy="1712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8197" name="Picture 314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1700" y="0"/>
            <a:ext cx="1911350" cy="1744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 descr="http://radical.rutgers.edu/tmp/2012/07/header_01.png"/>
          <p:cNvPicPr>
            <a:picLocks noChangeAspect="1" noChangeArrowheads="1"/>
          </p:cNvPicPr>
          <p:nvPr/>
        </p:nvPicPr>
        <p:blipFill rotWithShape="1">
          <a:blip r:embed="rId5" cstate="print">
            <a:extLst/>
          </a:blip>
          <a:srcRect t="6612" r="77171" b="8570"/>
          <a:stretch/>
        </p:blipFill>
        <p:spPr bwMode="auto">
          <a:xfrm>
            <a:off x="0" y="4965700"/>
            <a:ext cx="1943656" cy="1892300"/>
          </a:xfrm>
          <a:prstGeom prst="ellipse">
            <a:avLst/>
          </a:prstGeom>
          <a:ln>
            <a:noFill/>
          </a:ln>
          <a:effectLst>
            <a:softEdge rad="112500"/>
          </a:effectLst>
          <a:extLst/>
        </p:spPr>
      </p:pic>
      <p:sp>
        <p:nvSpPr>
          <p:cNvPr id="8199" name="Picture 4"/>
          <p:cNvSpPr>
            <a:spLocks noChangeAspect="1" noChangeArrowheads="1"/>
          </p:cNvSpPr>
          <p:nvPr/>
        </p:nvSpPr>
        <p:spPr bwMode="auto">
          <a:xfrm>
            <a:off x="4275138" y="5786438"/>
            <a:ext cx="1719262" cy="1071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8200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0600" y="5600700"/>
            <a:ext cx="1681163" cy="109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Title 1"/>
          <p:cNvSpPr>
            <a:spLocks noGrp="1"/>
          </p:cNvSpPr>
          <p:nvPr>
            <p:ph type="title"/>
          </p:nvPr>
        </p:nvSpPr>
        <p:spPr>
          <a:xfrm>
            <a:off x="211138" y="136525"/>
            <a:ext cx="8691562" cy="808038"/>
          </a:xfrm>
        </p:spPr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Pilot Abstractions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93675" y="1085850"/>
            <a:ext cx="8778875" cy="1128713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rgbClr val="5F5F5F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rgbClr val="5F5F5F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rgbClr val="5F5F5F"/>
                </a:solidFill>
                <a:latin typeface="+mn-lt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rgbClr val="5F5F5F"/>
                </a:solidFill>
                <a:latin typeface="+mn-lt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rgbClr val="5F5F5F"/>
                </a:solidFill>
                <a:latin typeface="+mn-lt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rgbClr val="5F5F5F"/>
                </a:solidFill>
                <a:latin typeface="+mn-lt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rgbClr val="5F5F5F"/>
                </a:solidFill>
                <a:latin typeface="+mn-lt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rgbClr val="5F5F5F"/>
                </a:solidFill>
                <a:latin typeface="+mn-lt"/>
                <a:ea typeface="ＭＳ Ｐゴシック" charset="-128"/>
              </a:defRPr>
            </a:lvl9pPr>
          </a:lstStyle>
          <a:p>
            <a:pPr marL="0" indent="0">
              <a:buFontTx/>
              <a:buNone/>
              <a:defRPr/>
            </a:pPr>
            <a:r>
              <a:rPr lang="en-US" sz="2000" dirty="0" smtClean="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rPr>
              <a:t>Working definition</a:t>
            </a:r>
            <a:r>
              <a:rPr lang="en-US" sz="2000" dirty="0" smtClean="0">
                <a:latin typeface="Arial" charset="0"/>
                <a:ea typeface="ＭＳ Ｐゴシック" charset="0"/>
                <a:cs typeface="ＭＳ Ｐゴシック" charset="0"/>
              </a:rPr>
              <a:t>: </a:t>
            </a:r>
            <a:r>
              <a:rPr lang="en-GB" sz="2000" dirty="0" smtClean="0">
                <a:solidFill>
                  <a:schemeClr val="bg2">
                    <a:lumMod val="75000"/>
                  </a:schemeClr>
                </a:solidFill>
                <a:latin typeface="Arial" charset="0"/>
                <a:ea typeface="ＭＳ Ｐゴシック" charset="0"/>
                <a:cs typeface="ＭＳ Ｐゴシック" charset="0"/>
              </a:rPr>
              <a:t>A system that generalizes a placeholder job to provide multi-level scheduling to allow application-level control over the system scheduler via a scheduling overlay.</a:t>
            </a:r>
            <a:endParaRPr lang="en-GB" sz="2000" dirty="0">
              <a:solidFill>
                <a:schemeClr val="bg2">
                  <a:lumMod val="75000"/>
                </a:schemeClr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1507" name="AutoShape 2"/>
          <p:cNvSpPr>
            <a:spLocks/>
          </p:cNvSpPr>
          <p:nvPr/>
        </p:nvSpPr>
        <p:spPr bwMode="auto">
          <a:xfrm>
            <a:off x="909638" y="4695825"/>
            <a:ext cx="7512050" cy="1331913"/>
          </a:xfrm>
          <a:prstGeom prst="roundRect">
            <a:avLst>
              <a:gd name="adj" fmla="val 7690"/>
            </a:avLst>
          </a:prstGeom>
          <a:noFill/>
          <a:ln w="3175">
            <a:solidFill>
              <a:srgbClr val="5F5F5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algn="ctr"/>
            <a:endParaRPr lang="en-US">
              <a:solidFill>
                <a:srgbClr val="FFFFFF"/>
              </a:solidFill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21508" name="Rectangle 3"/>
          <p:cNvSpPr>
            <a:spLocks/>
          </p:cNvSpPr>
          <p:nvPr/>
        </p:nvSpPr>
        <p:spPr bwMode="auto">
          <a:xfrm>
            <a:off x="1011238" y="4970463"/>
            <a:ext cx="1543050" cy="904875"/>
          </a:xfrm>
          <a:prstGeom prst="rect">
            <a:avLst/>
          </a:prstGeom>
          <a:noFill/>
          <a:ln w="12700">
            <a:solidFill>
              <a:srgbClr val="5F5F5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b"/>
          <a:lstStyle/>
          <a:p>
            <a:pPr algn="ctr"/>
            <a:r>
              <a:rPr lang="en-US">
                <a:ea typeface="ヒラギノ角ゴ ProN W3" charset="0"/>
                <a:cs typeface="ヒラギノ角ゴ ProN W3" charset="0"/>
                <a:sym typeface="Gill Sans" charset="0"/>
              </a:rPr>
              <a:t>Resource A</a:t>
            </a:r>
          </a:p>
        </p:txBody>
      </p:sp>
      <p:sp>
        <p:nvSpPr>
          <p:cNvPr id="21509" name="Rectangle 4"/>
          <p:cNvSpPr>
            <a:spLocks/>
          </p:cNvSpPr>
          <p:nvPr/>
        </p:nvSpPr>
        <p:spPr bwMode="auto">
          <a:xfrm>
            <a:off x="2833688" y="4970463"/>
            <a:ext cx="1543050" cy="904875"/>
          </a:xfrm>
          <a:prstGeom prst="rect">
            <a:avLst/>
          </a:prstGeom>
          <a:noFill/>
          <a:ln w="19050">
            <a:solidFill>
              <a:srgbClr val="AAE98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b"/>
          <a:lstStyle/>
          <a:p>
            <a:pPr algn="ctr"/>
            <a:r>
              <a:rPr lang="en-US">
                <a:ea typeface="ヒラギノ角ゴ ProN W3" charset="0"/>
                <a:cs typeface="ヒラギノ角ゴ ProN W3" charset="0"/>
                <a:sym typeface="Gill Sans" charset="0"/>
              </a:rPr>
              <a:t>Resource B</a:t>
            </a:r>
          </a:p>
        </p:txBody>
      </p:sp>
      <p:sp>
        <p:nvSpPr>
          <p:cNvPr id="21510" name="Rectangle 5"/>
          <p:cNvSpPr>
            <a:spLocks/>
          </p:cNvSpPr>
          <p:nvPr/>
        </p:nvSpPr>
        <p:spPr bwMode="auto">
          <a:xfrm>
            <a:off x="4656138" y="4970463"/>
            <a:ext cx="1543050" cy="904875"/>
          </a:xfrm>
          <a:prstGeom prst="rect">
            <a:avLst/>
          </a:prstGeom>
          <a:noFill/>
          <a:ln w="12700">
            <a:solidFill>
              <a:srgbClr val="5F5F5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b"/>
          <a:lstStyle/>
          <a:p>
            <a:pPr algn="ctr"/>
            <a:r>
              <a:rPr lang="en-US">
                <a:ea typeface="ヒラギノ角ゴ ProN W3" charset="0"/>
                <a:cs typeface="ヒラギノ角ゴ ProN W3" charset="0"/>
                <a:sym typeface="Gill Sans" charset="0"/>
              </a:rPr>
              <a:t>Resource C</a:t>
            </a:r>
          </a:p>
        </p:txBody>
      </p:sp>
      <p:sp>
        <p:nvSpPr>
          <p:cNvPr id="21511" name="Rectangle 6"/>
          <p:cNvSpPr>
            <a:spLocks/>
          </p:cNvSpPr>
          <p:nvPr/>
        </p:nvSpPr>
        <p:spPr bwMode="auto">
          <a:xfrm>
            <a:off x="6478588" y="4970463"/>
            <a:ext cx="1543050" cy="904875"/>
          </a:xfrm>
          <a:prstGeom prst="rect">
            <a:avLst/>
          </a:prstGeom>
          <a:noFill/>
          <a:ln w="19050">
            <a:solidFill>
              <a:srgbClr val="AAE98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b"/>
          <a:lstStyle/>
          <a:p>
            <a:pPr algn="ctr"/>
            <a:r>
              <a:rPr lang="en-US">
                <a:ea typeface="ヒラギノ角ゴ ProN W3" charset="0"/>
                <a:cs typeface="ヒラギノ角ゴ ProN W3" charset="0"/>
                <a:sym typeface="Gill Sans" charset="0"/>
              </a:rPr>
              <a:t>Resource D</a:t>
            </a:r>
          </a:p>
        </p:txBody>
      </p:sp>
      <p:sp>
        <p:nvSpPr>
          <p:cNvPr id="21512" name="AutoShape 7"/>
          <p:cNvSpPr>
            <a:spLocks/>
          </p:cNvSpPr>
          <p:nvPr/>
        </p:nvSpPr>
        <p:spPr bwMode="auto">
          <a:xfrm>
            <a:off x="198438" y="3603625"/>
            <a:ext cx="8364537" cy="2571750"/>
          </a:xfrm>
          <a:prstGeom prst="roundRect">
            <a:avLst>
              <a:gd name="adj" fmla="val 4167"/>
            </a:avLst>
          </a:prstGeom>
          <a:noFill/>
          <a:ln w="3175" cap="rnd">
            <a:solidFill>
              <a:srgbClr val="5F5F5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algn="ctr"/>
            <a:endParaRPr lang="en-US">
              <a:solidFill>
                <a:srgbClr val="FFFFFF"/>
              </a:solidFill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21513" name="Rectangle 8"/>
          <p:cNvSpPr>
            <a:spLocks/>
          </p:cNvSpPr>
          <p:nvPr/>
        </p:nvSpPr>
        <p:spPr bwMode="auto">
          <a:xfrm>
            <a:off x="957263" y="2462213"/>
            <a:ext cx="3262312" cy="781050"/>
          </a:xfrm>
          <a:prstGeom prst="rect">
            <a:avLst/>
          </a:prstGeom>
          <a:noFill/>
          <a:ln w="19050">
            <a:solidFill>
              <a:srgbClr val="FFBF5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algn="ctr"/>
            <a:r>
              <a:rPr lang="en-US">
                <a:ea typeface="ヒラギノ角ゴ ProN W3" charset="0"/>
                <a:cs typeface="ヒラギノ角ゴ ProN W3" charset="0"/>
                <a:sym typeface="Gill Sans" charset="0"/>
              </a:rPr>
              <a:t>User Application</a:t>
            </a:r>
          </a:p>
        </p:txBody>
      </p:sp>
      <p:sp>
        <p:nvSpPr>
          <p:cNvPr id="21514" name="Oval 9"/>
          <p:cNvSpPr>
            <a:spLocks/>
          </p:cNvSpPr>
          <p:nvPr/>
        </p:nvSpPr>
        <p:spPr bwMode="auto">
          <a:xfrm>
            <a:off x="1038225" y="2828925"/>
            <a:ext cx="357188" cy="334963"/>
          </a:xfrm>
          <a:prstGeom prst="ellipse">
            <a:avLst/>
          </a:prstGeom>
          <a:solidFill>
            <a:srgbClr val="FFBF56">
              <a:alpha val="25098"/>
            </a:srgbClr>
          </a:solidFill>
          <a:ln w="19050">
            <a:solidFill>
              <a:srgbClr val="FFBF56"/>
            </a:solidFill>
            <a:round/>
            <a:headEnd/>
            <a:tailEnd/>
          </a:ln>
        </p:spPr>
        <p:txBody>
          <a:bodyPr lIns="0" tIns="0" rIns="0" bIns="0"/>
          <a:lstStyle/>
          <a:p>
            <a:pPr algn="ctr"/>
            <a:endParaRPr lang="en-US">
              <a:solidFill>
                <a:srgbClr val="FFFFFF"/>
              </a:solidFill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21515" name="Oval 10"/>
          <p:cNvSpPr>
            <a:spLocks/>
          </p:cNvSpPr>
          <p:nvPr/>
        </p:nvSpPr>
        <p:spPr bwMode="auto">
          <a:xfrm>
            <a:off x="1441450" y="2828925"/>
            <a:ext cx="357188" cy="334963"/>
          </a:xfrm>
          <a:prstGeom prst="ellipse">
            <a:avLst/>
          </a:prstGeom>
          <a:solidFill>
            <a:srgbClr val="FFBF56">
              <a:alpha val="25098"/>
            </a:srgbClr>
          </a:solidFill>
          <a:ln w="19050">
            <a:solidFill>
              <a:srgbClr val="FFBF56"/>
            </a:solidFill>
            <a:round/>
            <a:headEnd/>
            <a:tailEnd/>
          </a:ln>
        </p:spPr>
        <p:txBody>
          <a:bodyPr lIns="0" tIns="0" rIns="0" bIns="0"/>
          <a:lstStyle/>
          <a:p>
            <a:pPr algn="ctr"/>
            <a:endParaRPr lang="en-US">
              <a:solidFill>
                <a:srgbClr val="FFFFFF"/>
              </a:solidFill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21516" name="Oval 11"/>
          <p:cNvSpPr>
            <a:spLocks/>
          </p:cNvSpPr>
          <p:nvPr/>
        </p:nvSpPr>
        <p:spPr bwMode="auto">
          <a:xfrm>
            <a:off x="1844675" y="2828925"/>
            <a:ext cx="357188" cy="334963"/>
          </a:xfrm>
          <a:prstGeom prst="ellipse">
            <a:avLst/>
          </a:prstGeom>
          <a:solidFill>
            <a:srgbClr val="FFBF56">
              <a:alpha val="25098"/>
            </a:srgbClr>
          </a:solidFill>
          <a:ln w="19050">
            <a:solidFill>
              <a:srgbClr val="FFBF56"/>
            </a:solidFill>
            <a:round/>
            <a:headEnd/>
            <a:tailEnd/>
          </a:ln>
        </p:spPr>
        <p:txBody>
          <a:bodyPr lIns="0" tIns="0" rIns="0" bIns="0"/>
          <a:lstStyle/>
          <a:p>
            <a:pPr algn="ctr"/>
            <a:endParaRPr lang="en-US">
              <a:solidFill>
                <a:srgbClr val="FFFFFF"/>
              </a:solidFill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21517" name="Rectangle 12"/>
          <p:cNvSpPr>
            <a:spLocks/>
          </p:cNvSpPr>
          <p:nvPr/>
        </p:nvSpPr>
        <p:spPr bwMode="auto">
          <a:xfrm rot="-5400000">
            <a:off x="-117475" y="4506913"/>
            <a:ext cx="1277937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/>
          <a:p>
            <a:pPr algn="ctr"/>
            <a:r>
              <a:rPr lang="en-US">
                <a:ea typeface="ヒラギノ角ゴ ProN W3" charset="0"/>
                <a:cs typeface="ヒラギノ角ゴ ProN W3" charset="0"/>
                <a:sym typeface="Gill Sans" charset="0"/>
              </a:rPr>
              <a:t>System Space</a:t>
            </a:r>
          </a:p>
        </p:txBody>
      </p:sp>
      <p:sp>
        <p:nvSpPr>
          <p:cNvPr id="21518" name="AutoShape 13"/>
          <p:cNvSpPr>
            <a:spLocks/>
          </p:cNvSpPr>
          <p:nvPr/>
        </p:nvSpPr>
        <p:spPr bwMode="auto">
          <a:xfrm>
            <a:off x="198438" y="2309813"/>
            <a:ext cx="8364537" cy="1079500"/>
          </a:xfrm>
          <a:prstGeom prst="roundRect">
            <a:avLst>
              <a:gd name="adj" fmla="val 8819"/>
            </a:avLst>
          </a:prstGeom>
          <a:noFill/>
          <a:ln w="3175" cap="rnd">
            <a:solidFill>
              <a:srgbClr val="5F5F5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algn="ctr"/>
            <a:endParaRPr lang="en-US">
              <a:solidFill>
                <a:srgbClr val="FFFFFF"/>
              </a:solidFill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21519" name="Rectangle 14"/>
          <p:cNvSpPr>
            <a:spLocks/>
          </p:cNvSpPr>
          <p:nvPr/>
        </p:nvSpPr>
        <p:spPr bwMode="auto">
          <a:xfrm rot="-5400000">
            <a:off x="-6350" y="2533650"/>
            <a:ext cx="1055688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/>
          <a:p>
            <a:pPr algn="ctr"/>
            <a:r>
              <a:rPr lang="en-US">
                <a:ea typeface="ヒラギノ角ゴ ProN W3" charset="0"/>
                <a:cs typeface="ヒラギノ角ゴ ProN W3" charset="0"/>
                <a:sym typeface="Gill Sans" charset="0"/>
              </a:rPr>
              <a:t>User Space</a:t>
            </a:r>
          </a:p>
        </p:txBody>
      </p:sp>
      <p:sp>
        <p:nvSpPr>
          <p:cNvPr id="18" name="Oval 15"/>
          <p:cNvSpPr>
            <a:spLocks/>
          </p:cNvSpPr>
          <p:nvPr/>
        </p:nvSpPr>
        <p:spPr bwMode="auto">
          <a:xfrm>
            <a:off x="2106613" y="5138738"/>
            <a:ext cx="357187" cy="334962"/>
          </a:xfrm>
          <a:prstGeom prst="ellipse">
            <a:avLst/>
          </a:prstGeom>
          <a:solidFill>
            <a:schemeClr val="accent5">
              <a:alpha val="25000"/>
            </a:schemeClr>
          </a:solidFill>
          <a:ln w="19050">
            <a:solidFill>
              <a:schemeClr val="accent5"/>
            </a:solidFill>
          </a:ln>
          <a:effectLst/>
        </p:spPr>
        <p:txBody>
          <a:bodyPr lIns="0" tIns="0" rIns="0" bIns="0"/>
          <a:lstStyle/>
          <a:p>
            <a:pPr algn="ctr">
              <a:defRPr/>
            </a:pPr>
            <a:endParaRPr lang="en-US">
              <a:solidFill>
                <a:srgbClr val="FFFFFF"/>
              </a:solidFill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9" name="Oval 16"/>
          <p:cNvSpPr>
            <a:spLocks/>
          </p:cNvSpPr>
          <p:nvPr/>
        </p:nvSpPr>
        <p:spPr bwMode="auto">
          <a:xfrm>
            <a:off x="5754688" y="5154613"/>
            <a:ext cx="357187" cy="334962"/>
          </a:xfrm>
          <a:prstGeom prst="ellipse">
            <a:avLst/>
          </a:prstGeom>
          <a:solidFill>
            <a:schemeClr val="accent5">
              <a:alpha val="25000"/>
            </a:schemeClr>
          </a:solidFill>
          <a:ln w="19050">
            <a:solidFill>
              <a:schemeClr val="accent5"/>
            </a:solidFill>
          </a:ln>
          <a:effectLst/>
        </p:spPr>
        <p:txBody>
          <a:bodyPr lIns="0" tIns="0" rIns="0" bIns="0"/>
          <a:lstStyle/>
          <a:p>
            <a:pPr algn="ctr">
              <a:defRPr/>
            </a:pPr>
            <a:endParaRPr lang="en-US">
              <a:solidFill>
                <a:srgbClr val="FFFFFF"/>
              </a:solidFill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20" name="Oval 17"/>
          <p:cNvSpPr>
            <a:spLocks/>
          </p:cNvSpPr>
          <p:nvPr/>
        </p:nvSpPr>
        <p:spPr bwMode="auto">
          <a:xfrm>
            <a:off x="1749425" y="5138738"/>
            <a:ext cx="357188" cy="334962"/>
          </a:xfrm>
          <a:prstGeom prst="ellipse">
            <a:avLst/>
          </a:prstGeom>
          <a:solidFill>
            <a:schemeClr val="accent5">
              <a:alpha val="25000"/>
            </a:schemeClr>
          </a:solidFill>
          <a:ln w="19050">
            <a:solidFill>
              <a:schemeClr val="accent5"/>
            </a:solidFill>
          </a:ln>
          <a:effectLst/>
        </p:spPr>
        <p:txBody>
          <a:bodyPr lIns="0" tIns="0" rIns="0" bIns="0"/>
          <a:lstStyle/>
          <a:p>
            <a:pPr algn="ctr">
              <a:defRPr/>
            </a:pPr>
            <a:endParaRPr lang="en-US">
              <a:solidFill>
                <a:srgbClr val="FFFFFF"/>
              </a:solidFill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21" name="Oval 18"/>
          <p:cNvSpPr>
            <a:spLocks/>
          </p:cNvSpPr>
          <p:nvPr/>
        </p:nvSpPr>
        <p:spPr bwMode="auto">
          <a:xfrm>
            <a:off x="1401763" y="5138738"/>
            <a:ext cx="357187" cy="334962"/>
          </a:xfrm>
          <a:prstGeom prst="ellipse">
            <a:avLst/>
          </a:prstGeom>
          <a:solidFill>
            <a:schemeClr val="accent5">
              <a:alpha val="25000"/>
            </a:schemeClr>
          </a:solidFill>
          <a:ln w="19050">
            <a:solidFill>
              <a:schemeClr val="accent5"/>
            </a:solidFill>
          </a:ln>
          <a:effectLst/>
        </p:spPr>
        <p:txBody>
          <a:bodyPr lIns="0" tIns="0" rIns="0" bIns="0"/>
          <a:lstStyle/>
          <a:p>
            <a:pPr algn="ctr">
              <a:defRPr/>
            </a:pPr>
            <a:endParaRPr lang="en-US">
              <a:solidFill>
                <a:srgbClr val="FFFFFF"/>
              </a:solidFill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22" name="Oval 19"/>
          <p:cNvSpPr>
            <a:spLocks/>
          </p:cNvSpPr>
          <p:nvPr/>
        </p:nvSpPr>
        <p:spPr bwMode="auto">
          <a:xfrm>
            <a:off x="5391150" y="5154613"/>
            <a:ext cx="357188" cy="334962"/>
          </a:xfrm>
          <a:prstGeom prst="ellipse">
            <a:avLst/>
          </a:prstGeom>
          <a:solidFill>
            <a:schemeClr val="accent5">
              <a:alpha val="25000"/>
            </a:schemeClr>
          </a:solidFill>
          <a:ln w="19050">
            <a:solidFill>
              <a:schemeClr val="accent5"/>
            </a:solidFill>
          </a:ln>
          <a:effectLst/>
        </p:spPr>
        <p:txBody>
          <a:bodyPr lIns="0" tIns="0" rIns="0" bIns="0"/>
          <a:lstStyle/>
          <a:p>
            <a:pPr algn="ctr">
              <a:defRPr/>
            </a:pPr>
            <a:endParaRPr lang="en-US">
              <a:solidFill>
                <a:srgbClr val="FFFFFF"/>
              </a:solidFill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23" name="Rectangle 20"/>
          <p:cNvSpPr>
            <a:spLocks/>
          </p:cNvSpPr>
          <p:nvPr/>
        </p:nvSpPr>
        <p:spPr bwMode="auto">
          <a:xfrm>
            <a:off x="3392488" y="3800475"/>
            <a:ext cx="2074862" cy="779463"/>
          </a:xfrm>
          <a:prstGeom prst="rect">
            <a:avLst/>
          </a:prstGeom>
          <a:noFill/>
          <a:ln w="12700">
            <a:solidFill>
              <a:schemeClr val="accent5">
                <a:alpha val="85000"/>
              </a:schemeClr>
            </a:solidFill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>
              <a:defRPr/>
            </a:pPr>
            <a:r>
              <a:rPr lang="en-US">
                <a:ea typeface="ヒラギノ角ゴ ProN W3" charset="0"/>
                <a:cs typeface="ヒラギノ角ゴ ProN W3" charset="0"/>
                <a:sym typeface="Gill Sans" charset="0"/>
              </a:rPr>
              <a:t>Resource Manager</a:t>
            </a:r>
          </a:p>
        </p:txBody>
      </p:sp>
      <p:sp>
        <p:nvSpPr>
          <p:cNvPr id="24" name="Oval 21"/>
          <p:cNvSpPr>
            <a:spLocks/>
          </p:cNvSpPr>
          <p:nvPr/>
        </p:nvSpPr>
        <p:spPr bwMode="auto">
          <a:xfrm>
            <a:off x="3608388" y="4137025"/>
            <a:ext cx="357187" cy="334963"/>
          </a:xfrm>
          <a:prstGeom prst="ellipse">
            <a:avLst/>
          </a:prstGeom>
          <a:solidFill>
            <a:schemeClr val="accent5">
              <a:alpha val="25000"/>
            </a:schemeClr>
          </a:solidFill>
          <a:ln w="19050">
            <a:solidFill>
              <a:schemeClr val="accent5"/>
            </a:solidFill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>
              <a:defRPr/>
            </a:pPr>
            <a:endParaRPr lang="en-US">
              <a:solidFill>
                <a:srgbClr val="FFFFFF"/>
              </a:solidFill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25" name="Oval 22"/>
          <p:cNvSpPr>
            <a:spLocks/>
          </p:cNvSpPr>
          <p:nvPr/>
        </p:nvSpPr>
        <p:spPr bwMode="auto">
          <a:xfrm>
            <a:off x="4010025" y="4137025"/>
            <a:ext cx="355600" cy="334963"/>
          </a:xfrm>
          <a:prstGeom prst="ellipse">
            <a:avLst/>
          </a:prstGeom>
          <a:solidFill>
            <a:schemeClr val="accent5">
              <a:alpha val="25000"/>
            </a:schemeClr>
          </a:solidFill>
          <a:ln w="19050">
            <a:solidFill>
              <a:schemeClr val="accent5"/>
            </a:solidFill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>
              <a:defRPr/>
            </a:pPr>
            <a:endParaRPr lang="en-US">
              <a:solidFill>
                <a:srgbClr val="FFFFFF"/>
              </a:solidFill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21528" name="Rectangle 24"/>
          <p:cNvSpPr>
            <a:spLocks/>
          </p:cNvSpPr>
          <p:nvPr/>
        </p:nvSpPr>
        <p:spPr bwMode="auto">
          <a:xfrm>
            <a:off x="4694238" y="2462213"/>
            <a:ext cx="2352675" cy="781050"/>
          </a:xfrm>
          <a:prstGeom prst="rect">
            <a:avLst/>
          </a:prstGeom>
          <a:noFill/>
          <a:ln w="19050">
            <a:solidFill>
              <a:srgbClr val="AAE98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algn="ctr"/>
            <a:r>
              <a:rPr lang="en-US">
                <a:ea typeface="ヒラギノ角ゴ ProN W3" charset="0"/>
                <a:cs typeface="ヒラギノ角ゴ ProN W3" charset="0"/>
                <a:sym typeface="Gill Sans" charset="0"/>
              </a:rPr>
              <a:t>Pilot-Job System</a:t>
            </a:r>
          </a:p>
        </p:txBody>
      </p:sp>
      <p:sp>
        <p:nvSpPr>
          <p:cNvPr id="21529" name="AutoShape 25"/>
          <p:cNvSpPr>
            <a:spLocks/>
          </p:cNvSpPr>
          <p:nvPr/>
        </p:nvSpPr>
        <p:spPr bwMode="auto">
          <a:xfrm>
            <a:off x="4230688" y="2714625"/>
            <a:ext cx="425450" cy="263525"/>
          </a:xfrm>
          <a:prstGeom prst="leftRightArrow">
            <a:avLst>
              <a:gd name="adj1" fmla="val 25537"/>
              <a:gd name="adj2" fmla="val 51139"/>
            </a:avLst>
          </a:prstGeom>
          <a:noFill/>
          <a:ln w="19050">
            <a:solidFill>
              <a:srgbClr val="FFBF5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algn="ctr"/>
            <a:endParaRPr lang="en-US">
              <a:solidFill>
                <a:srgbClr val="FFFFFF"/>
              </a:solidFill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21530" name="AutoShape 26"/>
          <p:cNvSpPr>
            <a:spLocks/>
          </p:cNvSpPr>
          <p:nvPr/>
        </p:nvSpPr>
        <p:spPr bwMode="auto">
          <a:xfrm>
            <a:off x="7478713" y="2462213"/>
            <a:ext cx="855662" cy="781050"/>
          </a:xfrm>
          <a:custGeom>
            <a:avLst/>
            <a:gdLst>
              <a:gd name="T0" fmla="*/ 0 w 14541"/>
              <a:gd name="T1" fmla="*/ 0 h 21600"/>
              <a:gd name="T2" fmla="*/ 14541 w 14541"/>
              <a:gd name="T3" fmla="*/ 21600 h 21600"/>
            </a:gdLst>
            <a:ahLst/>
            <a:cxnLst/>
            <a:rect l="T0" t="T1" r="T2" b="T3"/>
            <a:pathLst>
              <a:path w="14541" h="21600">
                <a:moveTo>
                  <a:pt x="2823" y="0"/>
                </a:moveTo>
                <a:cubicBezTo>
                  <a:pt x="1264" y="0"/>
                  <a:pt x="0" y="1934"/>
                  <a:pt x="0" y="4320"/>
                </a:cubicBezTo>
                <a:lnTo>
                  <a:pt x="0" y="8640"/>
                </a:lnTo>
                <a:lnTo>
                  <a:pt x="-7059" y="10800"/>
                </a:lnTo>
                <a:lnTo>
                  <a:pt x="0" y="12960"/>
                </a:lnTo>
                <a:lnTo>
                  <a:pt x="0" y="17280"/>
                </a:lnTo>
                <a:cubicBezTo>
                  <a:pt x="0" y="19666"/>
                  <a:pt x="1264" y="21600"/>
                  <a:pt x="2823" y="21600"/>
                </a:cubicBezTo>
                <a:lnTo>
                  <a:pt x="11717" y="21600"/>
                </a:lnTo>
                <a:cubicBezTo>
                  <a:pt x="13277" y="21600"/>
                  <a:pt x="14541" y="19666"/>
                  <a:pt x="14541" y="17280"/>
                </a:cubicBezTo>
                <a:lnTo>
                  <a:pt x="14541" y="4320"/>
                </a:lnTo>
                <a:cubicBezTo>
                  <a:pt x="14541" y="1934"/>
                  <a:pt x="13277" y="0"/>
                  <a:pt x="11717" y="0"/>
                </a:cubicBezTo>
                <a:lnTo>
                  <a:pt x="2823" y="0"/>
                </a:lnTo>
                <a:close/>
                <a:moveTo>
                  <a:pt x="2823" y="0"/>
                </a:moveTo>
              </a:path>
            </a:pathLst>
          </a:custGeom>
          <a:noFill/>
          <a:ln w="19050">
            <a:solidFill>
              <a:srgbClr val="AAE98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en-US">
                <a:ea typeface="ヒラギノ角ゴ ProN W3" charset="0"/>
                <a:cs typeface="ヒラギノ角ゴ ProN W3" charset="0"/>
                <a:sym typeface="Gill Sans" charset="0"/>
              </a:rPr>
              <a:t>Policies</a:t>
            </a:r>
          </a:p>
        </p:txBody>
      </p:sp>
      <p:sp>
        <p:nvSpPr>
          <p:cNvPr id="29" name="Oval 27"/>
          <p:cNvSpPr>
            <a:spLocks/>
          </p:cNvSpPr>
          <p:nvPr/>
        </p:nvSpPr>
        <p:spPr bwMode="auto">
          <a:xfrm>
            <a:off x="4889500" y="2811463"/>
            <a:ext cx="965200" cy="361950"/>
          </a:xfrm>
          <a:prstGeom prst="round2DiagRect">
            <a:avLst/>
          </a:prstGeom>
          <a:solidFill>
            <a:schemeClr val="bg1"/>
          </a:solidFill>
          <a:ln w="19050">
            <a:solidFill>
              <a:srgbClr val="AAE98F"/>
            </a:solidFill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en-US">
                <a:ea typeface="ヒラギノ角ゴ ProN W3" charset="0"/>
                <a:cs typeface="ヒラギノ角ゴ ProN W3" charset="0"/>
                <a:sym typeface="Gill Sans" charset="0"/>
              </a:rPr>
              <a:t>Pilot-Job</a:t>
            </a:r>
          </a:p>
        </p:txBody>
      </p:sp>
      <p:sp>
        <p:nvSpPr>
          <p:cNvPr id="30" name="Oval 28"/>
          <p:cNvSpPr>
            <a:spLocks/>
          </p:cNvSpPr>
          <p:nvPr/>
        </p:nvSpPr>
        <p:spPr bwMode="auto">
          <a:xfrm>
            <a:off x="5983288" y="2813050"/>
            <a:ext cx="965200" cy="361950"/>
          </a:xfrm>
          <a:prstGeom prst="round2DiagRect">
            <a:avLst/>
          </a:prstGeom>
          <a:solidFill>
            <a:schemeClr val="bg1"/>
          </a:solidFill>
          <a:ln w="19050">
            <a:solidFill>
              <a:srgbClr val="AAE98F"/>
            </a:solidFill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en-US">
                <a:ea typeface="ヒラギノ角ゴ ProN W3" charset="0"/>
                <a:cs typeface="ヒラギノ角ゴ ProN W3" charset="0"/>
                <a:sym typeface="Gill Sans" charset="0"/>
              </a:rPr>
              <a:t>Pilot-Job</a:t>
            </a:r>
          </a:p>
        </p:txBody>
      </p:sp>
      <p:sp>
        <p:nvSpPr>
          <p:cNvPr id="31" name="Line 29"/>
          <p:cNvSpPr>
            <a:spLocks noChangeShapeType="1"/>
          </p:cNvSpPr>
          <p:nvPr/>
        </p:nvSpPr>
        <p:spPr bwMode="auto">
          <a:xfrm flipH="1">
            <a:off x="4964113" y="3149600"/>
            <a:ext cx="1201737" cy="1063625"/>
          </a:xfrm>
          <a:prstGeom prst="line">
            <a:avLst/>
          </a:prstGeom>
          <a:noFill/>
          <a:ln w="38100">
            <a:solidFill>
              <a:srgbClr val="AAE98F"/>
            </a:solidFill>
            <a:miter lim="800000"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1534" name="Oval 30"/>
          <p:cNvSpPr>
            <a:spLocks/>
          </p:cNvSpPr>
          <p:nvPr/>
        </p:nvSpPr>
        <p:spPr bwMode="auto">
          <a:xfrm>
            <a:off x="2246313" y="2820988"/>
            <a:ext cx="357187" cy="334962"/>
          </a:xfrm>
          <a:prstGeom prst="ellipse">
            <a:avLst/>
          </a:prstGeom>
          <a:solidFill>
            <a:srgbClr val="FFBF56">
              <a:alpha val="25098"/>
            </a:srgbClr>
          </a:solidFill>
          <a:ln w="19050">
            <a:solidFill>
              <a:srgbClr val="FFBF56"/>
            </a:solidFill>
            <a:round/>
            <a:headEnd/>
            <a:tailEnd/>
          </a:ln>
        </p:spPr>
        <p:txBody>
          <a:bodyPr lIns="0" tIns="0" rIns="0" bIns="0"/>
          <a:lstStyle/>
          <a:p>
            <a:pPr algn="ctr"/>
            <a:endParaRPr lang="en-US">
              <a:solidFill>
                <a:srgbClr val="FFFFFF"/>
              </a:solidFill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21535" name="Oval 31"/>
          <p:cNvSpPr>
            <a:spLocks/>
          </p:cNvSpPr>
          <p:nvPr/>
        </p:nvSpPr>
        <p:spPr bwMode="auto">
          <a:xfrm>
            <a:off x="2649538" y="2828925"/>
            <a:ext cx="357187" cy="334963"/>
          </a:xfrm>
          <a:prstGeom prst="ellipse">
            <a:avLst/>
          </a:prstGeom>
          <a:solidFill>
            <a:srgbClr val="FFBF56">
              <a:alpha val="25098"/>
            </a:srgbClr>
          </a:solidFill>
          <a:ln w="19050">
            <a:solidFill>
              <a:srgbClr val="FFBF56"/>
            </a:solidFill>
            <a:round/>
            <a:headEnd/>
            <a:tailEnd/>
          </a:ln>
        </p:spPr>
        <p:txBody>
          <a:bodyPr lIns="0" tIns="0" rIns="0" bIns="0"/>
          <a:lstStyle/>
          <a:p>
            <a:pPr algn="ctr"/>
            <a:endParaRPr lang="en-US">
              <a:solidFill>
                <a:srgbClr val="FFFFFF"/>
              </a:solidFill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34" name="Oval 32"/>
          <p:cNvSpPr>
            <a:spLocks/>
          </p:cNvSpPr>
          <p:nvPr/>
        </p:nvSpPr>
        <p:spPr bwMode="auto">
          <a:xfrm>
            <a:off x="3052763" y="2828925"/>
            <a:ext cx="357187" cy="334963"/>
          </a:xfrm>
          <a:prstGeom prst="ellipse">
            <a:avLst/>
          </a:prstGeom>
          <a:solidFill>
            <a:srgbClr val="FFBF56">
              <a:alpha val="25098"/>
            </a:srgbClr>
          </a:solidFill>
          <a:ln w="19050">
            <a:solidFill>
              <a:srgbClr val="FFBF56"/>
            </a:solidFill>
            <a:round/>
            <a:headEnd/>
            <a:tailEnd/>
          </a:ln>
        </p:spPr>
        <p:txBody>
          <a:bodyPr lIns="0" tIns="0" rIns="0" bIns="0"/>
          <a:lstStyle/>
          <a:p>
            <a:pPr algn="ctr"/>
            <a:endParaRPr lang="en-US">
              <a:solidFill>
                <a:srgbClr val="FFFFFF"/>
              </a:solidFill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35" name="Oval 33"/>
          <p:cNvSpPr>
            <a:spLocks/>
          </p:cNvSpPr>
          <p:nvPr/>
        </p:nvSpPr>
        <p:spPr bwMode="auto">
          <a:xfrm>
            <a:off x="3455988" y="2828925"/>
            <a:ext cx="357187" cy="334963"/>
          </a:xfrm>
          <a:prstGeom prst="ellipse">
            <a:avLst/>
          </a:prstGeom>
          <a:solidFill>
            <a:srgbClr val="FFBF56">
              <a:alpha val="25098"/>
            </a:srgbClr>
          </a:solidFill>
          <a:ln w="19050">
            <a:solidFill>
              <a:srgbClr val="FFBF56"/>
            </a:solidFill>
            <a:round/>
            <a:headEnd/>
            <a:tailEnd/>
          </a:ln>
        </p:spPr>
        <p:txBody>
          <a:bodyPr lIns="0" tIns="0" rIns="0" bIns="0"/>
          <a:lstStyle/>
          <a:p>
            <a:pPr algn="ctr"/>
            <a:endParaRPr lang="en-US">
              <a:solidFill>
                <a:srgbClr val="FFFFFF"/>
              </a:solidFill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36" name="Line 34"/>
          <p:cNvSpPr>
            <a:spLocks noChangeShapeType="1"/>
          </p:cNvSpPr>
          <p:nvPr/>
        </p:nvSpPr>
        <p:spPr bwMode="auto">
          <a:xfrm flipH="1">
            <a:off x="4605338" y="3149600"/>
            <a:ext cx="493712" cy="1108075"/>
          </a:xfrm>
          <a:prstGeom prst="line">
            <a:avLst/>
          </a:prstGeom>
          <a:noFill/>
          <a:ln w="38100">
            <a:solidFill>
              <a:srgbClr val="AAE98F"/>
            </a:solidFill>
            <a:miter lim="800000"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7" name="Oval 21"/>
          <p:cNvSpPr>
            <a:spLocks/>
          </p:cNvSpPr>
          <p:nvPr/>
        </p:nvSpPr>
        <p:spPr bwMode="auto">
          <a:xfrm>
            <a:off x="4410075" y="4137025"/>
            <a:ext cx="357188" cy="334963"/>
          </a:xfrm>
          <a:prstGeom prst="ellipse">
            <a:avLst/>
          </a:prstGeom>
          <a:solidFill>
            <a:srgbClr val="92D050">
              <a:alpha val="25098"/>
            </a:srgbClr>
          </a:solidFill>
          <a:ln w="19050">
            <a:solidFill>
              <a:srgbClr val="AAE98F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pPr algn="ctr"/>
            <a:endParaRPr lang="en-US">
              <a:solidFill>
                <a:srgbClr val="FFFFFF"/>
              </a:solidFill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38" name="Oval 21"/>
          <p:cNvSpPr>
            <a:spLocks/>
          </p:cNvSpPr>
          <p:nvPr/>
        </p:nvSpPr>
        <p:spPr bwMode="auto">
          <a:xfrm>
            <a:off x="4811713" y="4137025"/>
            <a:ext cx="357187" cy="334963"/>
          </a:xfrm>
          <a:prstGeom prst="ellipse">
            <a:avLst/>
          </a:prstGeom>
          <a:solidFill>
            <a:srgbClr val="92D050">
              <a:alpha val="25098"/>
            </a:srgbClr>
          </a:solidFill>
          <a:ln w="19050">
            <a:solidFill>
              <a:srgbClr val="AAE98F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pPr algn="ctr"/>
            <a:endParaRPr lang="en-US">
              <a:solidFill>
                <a:srgbClr val="FFFFFF"/>
              </a:solidFill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39" name="Line 34"/>
          <p:cNvSpPr>
            <a:spLocks noChangeShapeType="1"/>
          </p:cNvSpPr>
          <p:nvPr/>
        </p:nvSpPr>
        <p:spPr bwMode="auto">
          <a:xfrm flipH="1">
            <a:off x="3563938" y="4368800"/>
            <a:ext cx="1016000" cy="896938"/>
          </a:xfrm>
          <a:prstGeom prst="line">
            <a:avLst/>
          </a:prstGeom>
          <a:noFill/>
          <a:ln w="38100">
            <a:solidFill>
              <a:srgbClr val="AAE98F"/>
            </a:solidFill>
            <a:miter lim="800000"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0" name="Line 29"/>
          <p:cNvSpPr>
            <a:spLocks noChangeShapeType="1"/>
          </p:cNvSpPr>
          <p:nvPr/>
        </p:nvSpPr>
        <p:spPr bwMode="auto">
          <a:xfrm>
            <a:off x="4867275" y="4351338"/>
            <a:ext cx="1971675" cy="811212"/>
          </a:xfrm>
          <a:prstGeom prst="line">
            <a:avLst/>
          </a:prstGeom>
          <a:noFill/>
          <a:ln w="38100">
            <a:solidFill>
              <a:srgbClr val="AAE98F"/>
            </a:solidFill>
            <a:miter lim="800000"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1" name="Oval 27"/>
          <p:cNvSpPr>
            <a:spLocks/>
          </p:cNvSpPr>
          <p:nvPr/>
        </p:nvSpPr>
        <p:spPr bwMode="auto">
          <a:xfrm>
            <a:off x="2905125" y="5040313"/>
            <a:ext cx="1422400" cy="571500"/>
          </a:xfrm>
          <a:prstGeom prst="round2DiagRect">
            <a:avLst/>
          </a:prstGeom>
          <a:noFill/>
          <a:ln w="19050">
            <a:solidFill>
              <a:srgbClr val="92D050"/>
            </a:solidFill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endParaRPr lang="en-US"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42" name="Oval 27"/>
          <p:cNvSpPr>
            <a:spLocks/>
          </p:cNvSpPr>
          <p:nvPr/>
        </p:nvSpPr>
        <p:spPr bwMode="auto">
          <a:xfrm>
            <a:off x="6538913" y="5030788"/>
            <a:ext cx="1422400" cy="571500"/>
          </a:xfrm>
          <a:prstGeom prst="round2DiagRect">
            <a:avLst/>
          </a:prstGeom>
          <a:noFill/>
          <a:ln w="19050">
            <a:solidFill>
              <a:srgbClr val="92D050"/>
            </a:solidFill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endParaRPr lang="en-US"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43" name="Line 34"/>
          <p:cNvSpPr>
            <a:spLocks noChangeShapeType="1"/>
          </p:cNvSpPr>
          <p:nvPr/>
        </p:nvSpPr>
        <p:spPr bwMode="auto">
          <a:xfrm>
            <a:off x="3679825" y="3030538"/>
            <a:ext cx="3975100" cy="2235200"/>
          </a:xfrm>
          <a:prstGeom prst="line">
            <a:avLst/>
          </a:prstGeom>
          <a:noFill/>
          <a:ln w="38100">
            <a:solidFill>
              <a:srgbClr val="FFBF56"/>
            </a:solidFill>
            <a:miter lim="800000"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4" name="Line 34"/>
          <p:cNvSpPr>
            <a:spLocks noChangeShapeType="1"/>
          </p:cNvSpPr>
          <p:nvPr/>
        </p:nvSpPr>
        <p:spPr bwMode="auto">
          <a:xfrm>
            <a:off x="3194050" y="2984500"/>
            <a:ext cx="890588" cy="2281238"/>
          </a:xfrm>
          <a:prstGeom prst="line">
            <a:avLst/>
          </a:prstGeom>
          <a:noFill/>
          <a:ln w="38100">
            <a:solidFill>
              <a:srgbClr val="FFBF56"/>
            </a:solidFill>
            <a:miter lim="800000"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5" name="Oval 33"/>
          <p:cNvSpPr>
            <a:spLocks/>
          </p:cNvSpPr>
          <p:nvPr/>
        </p:nvSpPr>
        <p:spPr bwMode="auto">
          <a:xfrm>
            <a:off x="7558088" y="5149850"/>
            <a:ext cx="357187" cy="334963"/>
          </a:xfrm>
          <a:prstGeom prst="ellipse">
            <a:avLst/>
          </a:prstGeom>
          <a:solidFill>
            <a:srgbClr val="FFBF56">
              <a:alpha val="25098"/>
            </a:srgbClr>
          </a:solidFill>
          <a:ln w="19050">
            <a:solidFill>
              <a:srgbClr val="FFBF56"/>
            </a:solidFill>
            <a:round/>
            <a:headEnd/>
            <a:tailEnd/>
          </a:ln>
        </p:spPr>
        <p:txBody>
          <a:bodyPr lIns="0" tIns="0" rIns="0" bIns="0"/>
          <a:lstStyle/>
          <a:p>
            <a:pPr algn="ctr"/>
            <a:endParaRPr lang="en-US">
              <a:solidFill>
                <a:srgbClr val="FFFFFF"/>
              </a:solidFill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46" name="Oval 33"/>
          <p:cNvSpPr>
            <a:spLocks/>
          </p:cNvSpPr>
          <p:nvPr/>
        </p:nvSpPr>
        <p:spPr bwMode="auto">
          <a:xfrm>
            <a:off x="3856038" y="5149850"/>
            <a:ext cx="355600" cy="334963"/>
          </a:xfrm>
          <a:prstGeom prst="ellipse">
            <a:avLst/>
          </a:prstGeom>
          <a:solidFill>
            <a:srgbClr val="FFBF56">
              <a:alpha val="25098"/>
            </a:srgbClr>
          </a:solidFill>
          <a:ln w="19050">
            <a:solidFill>
              <a:srgbClr val="FFBF56"/>
            </a:solidFill>
            <a:round/>
            <a:headEnd/>
            <a:tailEnd/>
          </a:ln>
        </p:spPr>
        <p:txBody>
          <a:bodyPr lIns="0" tIns="0" rIns="0" bIns="0"/>
          <a:lstStyle/>
          <a:p>
            <a:pPr algn="ctr"/>
            <a:endParaRPr lang="en-US">
              <a:solidFill>
                <a:srgbClr val="FFFFFF"/>
              </a:solidFill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4" grpId="0" animBg="1"/>
      <p:bldP spid="35" grpId="0" animBg="1"/>
      <p:bldP spid="36" grpId="0" animBg="1"/>
      <p:bldP spid="36" grpId="1" animBg="1"/>
      <p:bldP spid="37" grpId="0" animBg="1"/>
      <p:bldP spid="37" grpId="1" animBg="1"/>
      <p:bldP spid="38" grpId="0" animBg="1"/>
      <p:bldP spid="38" grpId="1" animBg="1"/>
      <p:bldP spid="39" grpId="0" animBg="1"/>
      <p:bldP spid="39" grpId="1" animBg="1"/>
      <p:bldP spid="40" grpId="0" animBg="1"/>
      <p:bldP spid="40" grpId="1" animBg="1"/>
      <p:bldP spid="43" grpId="0" animBg="1"/>
      <p:bldP spid="43" grpId="1" animBg="1"/>
      <p:bldP spid="44" grpId="0" animBg="1"/>
      <p:bldP spid="44" grpId="1" animBg="1"/>
      <p:bldP spid="45" grpId="0" animBg="1"/>
      <p:bldP spid="4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Title 1"/>
          <p:cNvSpPr>
            <a:spLocks noGrp="1"/>
          </p:cNvSpPr>
          <p:nvPr>
            <p:ph type="title"/>
          </p:nvPr>
        </p:nvSpPr>
        <p:spPr>
          <a:xfrm>
            <a:off x="141161" y="211882"/>
            <a:ext cx="8778875" cy="584200"/>
          </a:xfrm>
        </p:spPr>
        <p:txBody>
          <a:bodyPr/>
          <a:lstStyle/>
          <a:p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Introduction to Pilot-Abstraction (2)</a:t>
            </a:r>
          </a:p>
        </p:txBody>
      </p:sp>
      <p:sp>
        <p:nvSpPr>
          <p:cNvPr id="47106" name="Content Placeholder 2"/>
          <p:cNvSpPr>
            <a:spLocks noGrp="1"/>
          </p:cNvSpPr>
          <p:nvPr>
            <p:ph idx="1"/>
          </p:nvPr>
        </p:nvSpPr>
        <p:spPr>
          <a:xfrm>
            <a:off x="230879" y="1021007"/>
            <a:ext cx="8229600" cy="4978400"/>
          </a:xfrm>
        </p:spPr>
        <p:txBody>
          <a:bodyPr/>
          <a:lstStyle/>
          <a:p>
            <a:r>
              <a:rPr lang="en-US" sz="1800" dirty="0">
                <a:solidFill>
                  <a:srgbClr val="D7112E"/>
                </a:solidFill>
                <a:latin typeface="Arial" charset="0"/>
                <a:ea typeface="ＭＳ Ｐゴシック" charset="0"/>
                <a:cs typeface="ＭＳ Ｐゴシック" charset="0"/>
              </a:rPr>
              <a:t>Working definitions</a:t>
            </a:r>
            <a:r>
              <a:rPr lang="en-US" sz="1800" dirty="0">
                <a:latin typeface="Arial" charset="0"/>
                <a:ea typeface="ＭＳ Ｐゴシック" charset="0"/>
                <a:cs typeface="ＭＳ Ｐゴシック" charset="0"/>
              </a:rPr>
              <a:t>: </a:t>
            </a:r>
          </a:p>
          <a:p>
            <a:pPr lvl="1"/>
            <a:r>
              <a:rPr lang="en-GB" dirty="0">
                <a:solidFill>
                  <a:srgbClr val="A6A6A6"/>
                </a:solidFill>
                <a:latin typeface="Arial" charset="0"/>
                <a:ea typeface="ＭＳ Ｐゴシック" charset="0"/>
              </a:rPr>
              <a:t>A system that generalizes a placeholder job to provide multi-level scheduling to allow application-level control over the system scheduler via a scheduling overlay</a:t>
            </a:r>
          </a:p>
          <a:p>
            <a:pPr lvl="1"/>
            <a:r>
              <a:rPr lang="ja-JP" altLang="en-US" dirty="0">
                <a:latin typeface="Arial" charset="0"/>
                <a:ea typeface="ＭＳ Ｐゴシック" charset="0"/>
              </a:rPr>
              <a:t>“</a:t>
            </a:r>
            <a:r>
              <a:rPr lang="en-US" altLang="ja-JP" i="1" dirty="0">
                <a:latin typeface="Arial" charset="0"/>
                <a:ea typeface="ＭＳ Ｐゴシック" charset="0"/>
              </a:rPr>
              <a:t>.. defined as an </a:t>
            </a:r>
            <a:r>
              <a:rPr lang="en-US" altLang="ja-JP" i="1" dirty="0">
                <a:solidFill>
                  <a:srgbClr val="FF0000"/>
                </a:solidFill>
                <a:latin typeface="Arial" charset="0"/>
                <a:ea typeface="ＭＳ Ｐゴシック" charset="0"/>
              </a:rPr>
              <a:t>abstraction </a:t>
            </a:r>
            <a:r>
              <a:rPr lang="en-US" altLang="ja-JP" i="1" dirty="0">
                <a:latin typeface="Arial" charset="0"/>
                <a:ea typeface="ＭＳ Ｐゴシック" charset="0"/>
              </a:rPr>
              <a:t>that generalizes the reoccurring concept of </a:t>
            </a:r>
            <a:r>
              <a:rPr lang="en-US" altLang="ja-JP" i="1" dirty="0">
                <a:solidFill>
                  <a:srgbClr val="FF0000"/>
                </a:solidFill>
                <a:latin typeface="Arial" charset="0"/>
                <a:ea typeface="ＭＳ Ｐゴシック" charset="0"/>
              </a:rPr>
              <a:t>utilizing a placeholder job</a:t>
            </a:r>
            <a:r>
              <a:rPr lang="en-US" altLang="ja-JP" i="1" dirty="0">
                <a:latin typeface="Arial" charset="0"/>
                <a:ea typeface="ＭＳ Ｐゴシック" charset="0"/>
              </a:rPr>
              <a:t> as a container for a </a:t>
            </a:r>
            <a:r>
              <a:rPr lang="en-US" altLang="ja-JP" i="1" dirty="0">
                <a:solidFill>
                  <a:srgbClr val="FF0000"/>
                </a:solidFill>
                <a:latin typeface="Arial" charset="0"/>
                <a:ea typeface="ＭＳ Ｐゴシック" charset="0"/>
              </a:rPr>
              <a:t>set of compute tasks</a:t>
            </a:r>
            <a:r>
              <a:rPr lang="en-US" altLang="ja-JP" i="1" dirty="0">
                <a:latin typeface="Arial" charset="0"/>
                <a:ea typeface="ＭＳ Ｐゴシック" charset="0"/>
              </a:rPr>
              <a:t>; an instance of that placeholder job is referred to as Pilot-Job or pilot.</a:t>
            </a:r>
            <a:r>
              <a:rPr lang="ja-JP" altLang="en-US" dirty="0">
                <a:latin typeface="Arial" charset="0"/>
                <a:ea typeface="ＭＳ Ｐゴシック" charset="0"/>
              </a:rPr>
              <a:t>”</a:t>
            </a:r>
            <a:r>
              <a:rPr lang="en-US" altLang="ja-JP" dirty="0">
                <a:latin typeface="Arial" charset="0"/>
                <a:ea typeface="ＭＳ Ｐゴシック" charset="0"/>
              </a:rPr>
              <a:t> </a:t>
            </a:r>
            <a:endParaRPr lang="en-GB" altLang="ja-JP" dirty="0">
              <a:latin typeface="Arial" charset="0"/>
              <a:ea typeface="ＭＳ Ｐゴシック" charset="0"/>
            </a:endParaRPr>
          </a:p>
          <a:p>
            <a:endParaRPr lang="en-US" sz="1800" dirty="0">
              <a:solidFill>
                <a:srgbClr val="D7112E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r>
              <a:rPr lang="en-US" sz="1800" dirty="0">
                <a:solidFill>
                  <a:srgbClr val="D7112E"/>
                </a:solidFill>
                <a:latin typeface="Arial" charset="0"/>
                <a:ea typeface="ＭＳ Ｐゴシック" charset="0"/>
                <a:cs typeface="ＭＳ Ｐゴシック" charset="0"/>
              </a:rPr>
              <a:t>Advantages</a:t>
            </a:r>
            <a:r>
              <a:rPr lang="en-US" sz="1800" dirty="0">
                <a:latin typeface="Arial" charset="0"/>
                <a:ea typeface="ＭＳ Ｐゴシック" charset="0"/>
                <a:cs typeface="ＭＳ Ｐゴシック" charset="0"/>
              </a:rPr>
              <a:t> of Pilot-Abstractions:</a:t>
            </a:r>
          </a:p>
          <a:p>
            <a:pPr lvl="1"/>
            <a:r>
              <a:rPr lang="en-US" dirty="0">
                <a:latin typeface="Arial" charset="0"/>
                <a:ea typeface="ＭＳ Ｐゴシック" charset="0"/>
              </a:rPr>
              <a:t>The Perfect Pilot: Decouples workload from resource management</a:t>
            </a:r>
          </a:p>
          <a:p>
            <a:pPr lvl="1"/>
            <a:r>
              <a:rPr lang="en-US" dirty="0">
                <a:latin typeface="Arial" charset="0"/>
                <a:ea typeface="ＭＳ Ｐゴシック" charset="0"/>
              </a:rPr>
              <a:t>Flexible Resource Management</a:t>
            </a:r>
          </a:p>
          <a:p>
            <a:pPr lvl="2"/>
            <a:r>
              <a:rPr lang="en-US" sz="1800" dirty="0">
                <a:latin typeface="Arial" charset="0"/>
                <a:ea typeface="ＭＳ Ｐゴシック" charset="0"/>
              </a:rPr>
              <a:t>Enables the fine-grained (</a:t>
            </a:r>
            <a:r>
              <a:rPr lang="en-US" sz="1800" dirty="0" err="1">
                <a:latin typeface="Arial" charset="0"/>
                <a:ea typeface="ＭＳ Ｐゴシック" charset="0"/>
              </a:rPr>
              <a:t>ie</a:t>
            </a:r>
            <a:r>
              <a:rPr lang="en-US" sz="1800" dirty="0">
                <a:latin typeface="Arial" charset="0"/>
                <a:ea typeface="ＭＳ Ｐゴシック" charset="0"/>
              </a:rPr>
              <a:t> </a:t>
            </a:r>
            <a:r>
              <a:rPr lang="ja-JP" altLang="en-US" sz="1800" dirty="0">
                <a:latin typeface="Arial" charset="0"/>
                <a:ea typeface="ＭＳ Ｐゴシック" charset="0"/>
              </a:rPr>
              <a:t>“</a:t>
            </a:r>
            <a:r>
              <a:rPr lang="en-US" altLang="ja-JP" sz="1800" dirty="0">
                <a:latin typeface="Arial" charset="0"/>
                <a:ea typeface="ＭＳ Ｐゴシック" charset="0"/>
              </a:rPr>
              <a:t>slicing and dicing</a:t>
            </a:r>
            <a:r>
              <a:rPr lang="ja-JP" altLang="en-US" sz="1800" dirty="0">
                <a:latin typeface="Arial" charset="0"/>
                <a:ea typeface="ＭＳ Ｐゴシック" charset="0"/>
              </a:rPr>
              <a:t>”</a:t>
            </a:r>
            <a:r>
              <a:rPr lang="en-US" altLang="ja-JP" sz="1800" dirty="0">
                <a:latin typeface="Arial" charset="0"/>
                <a:ea typeface="ＭＳ Ｐゴシック" charset="0"/>
              </a:rPr>
              <a:t>) of resources </a:t>
            </a:r>
          </a:p>
          <a:p>
            <a:pPr lvl="2"/>
            <a:r>
              <a:rPr lang="en-US" sz="1800" dirty="0">
                <a:latin typeface="Arial" charset="0"/>
                <a:ea typeface="ＭＳ Ｐゴシック" charset="0"/>
              </a:rPr>
              <a:t>Tighter temporal control and other advantages of application-level Scheduling (avoid limitations of system-level only scheduling)</a:t>
            </a:r>
          </a:p>
          <a:p>
            <a:pPr lvl="1"/>
            <a:r>
              <a:rPr lang="en-US" dirty="0">
                <a:latin typeface="Arial" charset="0"/>
                <a:ea typeface="ＭＳ Ｐゴシック" charset="0"/>
              </a:rPr>
              <a:t>Move control, extensibility and flexibility </a:t>
            </a:r>
            <a:r>
              <a:rPr lang="ja-JP" altLang="en-US" dirty="0">
                <a:latin typeface="Arial" charset="0"/>
                <a:ea typeface="ＭＳ Ｐゴシック" charset="0"/>
              </a:rPr>
              <a:t>“</a:t>
            </a:r>
            <a:r>
              <a:rPr lang="en-US" altLang="ja-JP" dirty="0">
                <a:latin typeface="Arial" charset="0"/>
                <a:ea typeface="ＭＳ Ｐゴシック" charset="0"/>
              </a:rPr>
              <a:t>upwards</a:t>
            </a:r>
            <a:r>
              <a:rPr lang="ja-JP" altLang="en-US" dirty="0">
                <a:latin typeface="Arial" charset="0"/>
                <a:ea typeface="ＭＳ Ｐゴシック" charset="0"/>
              </a:rPr>
              <a:t>”</a:t>
            </a:r>
            <a:endParaRPr lang="en-US" altLang="ja-JP" dirty="0">
              <a:latin typeface="Arial" charset="0"/>
              <a:ea typeface="ＭＳ Ｐゴシック" charset="0"/>
            </a:endParaRPr>
          </a:p>
          <a:p>
            <a:pPr lvl="2"/>
            <a:r>
              <a:rPr lang="en-US" sz="1800" dirty="0">
                <a:latin typeface="Arial" charset="0"/>
                <a:ea typeface="ＭＳ Ｐゴシック" charset="0"/>
              </a:rPr>
              <a:t>Build higher-level capabilities without explicit resource management</a:t>
            </a:r>
            <a:r>
              <a:rPr lang="en-US" dirty="0">
                <a:latin typeface="Arial" charset="0"/>
                <a:ea typeface="ＭＳ Ｐゴシック" charset="0"/>
              </a:rPr>
              <a:t> </a:t>
            </a:r>
          </a:p>
          <a:p>
            <a:pPr lvl="2"/>
            <a:endParaRPr lang="en-US" sz="1800" dirty="0">
              <a:latin typeface="Arial" charset="0"/>
              <a:ea typeface="ＭＳ Ｐゴシック" charset="0"/>
            </a:endParaRPr>
          </a:p>
        </p:txBody>
      </p:sp>
      <p:sp>
        <p:nvSpPr>
          <p:cNvPr id="47107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562975" y="6408738"/>
            <a:ext cx="395288" cy="36036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0CE452C2-2925-2448-8B56-013A21FA46AD}" type="slidenum">
              <a:rPr lang="en-US" sz="1400">
                <a:solidFill>
                  <a:srgbClr val="5F5F5F"/>
                </a:solidFill>
              </a:rPr>
              <a:pPr eaLnBrk="1" hangingPunct="1"/>
              <a:t>11</a:t>
            </a:fld>
            <a:endParaRPr lang="en-US" sz="1400">
              <a:solidFill>
                <a:srgbClr val="5F5F5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02940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/>
            </a:r>
            <a:br>
              <a:rPr lang="en-US">
                <a:latin typeface="Arial" charset="0"/>
                <a:ea typeface="ＭＳ Ｐゴシック" charset="0"/>
                <a:cs typeface="ＭＳ Ｐゴシック" charset="0"/>
              </a:rPr>
            </a:br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Landscape of Pilot-Job Systems</a:t>
            </a:r>
            <a:br>
              <a:rPr lang="en-US">
                <a:latin typeface="Arial" charset="0"/>
                <a:ea typeface="ＭＳ Ｐゴシック" charset="0"/>
                <a:cs typeface="ＭＳ Ｐゴシック" charset="0"/>
              </a:rPr>
            </a:br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1202" name="Content Placeholder 2"/>
          <p:cNvSpPr>
            <a:spLocks noGrp="1"/>
          </p:cNvSpPr>
          <p:nvPr>
            <p:ph idx="1"/>
          </p:nvPr>
        </p:nvSpPr>
        <p:spPr>
          <a:xfrm>
            <a:off x="254886" y="1134180"/>
            <a:ext cx="8585200" cy="4533900"/>
          </a:xfrm>
        </p:spPr>
        <p:txBody>
          <a:bodyPr/>
          <a:lstStyle/>
          <a:p>
            <a:r>
              <a:rPr lang="en-US" sz="1800" dirty="0">
                <a:latin typeface="Arial" charset="0"/>
                <a:ea typeface="ＭＳ Ｐゴシック" charset="0"/>
                <a:cs typeface="ＭＳ Ｐゴシック" charset="0"/>
              </a:rPr>
              <a:t>There are many PJS offerings, often semantically distinct </a:t>
            </a:r>
          </a:p>
          <a:p>
            <a:pPr lvl="1"/>
            <a:r>
              <a:rPr lang="en-US" dirty="0" err="1">
                <a:latin typeface="Arial" charset="0"/>
                <a:ea typeface="ＭＳ Ｐゴシック" charset="0"/>
              </a:rPr>
              <a:t>PanDA</a:t>
            </a:r>
            <a:r>
              <a:rPr lang="en-US" dirty="0">
                <a:latin typeface="Arial" charset="0"/>
                <a:ea typeface="ＭＳ Ｐゴシック" charset="0"/>
              </a:rPr>
              <a:t>, DIANE, DIRAC, Condor Glide-In, SWIFT, </a:t>
            </a:r>
            <a:r>
              <a:rPr lang="en-US" dirty="0" err="1">
                <a:latin typeface="Arial" charset="0"/>
                <a:ea typeface="ＭＳ Ｐゴシック" charset="0"/>
              </a:rPr>
              <a:t>ToPoS</a:t>
            </a:r>
            <a:r>
              <a:rPr lang="en-US" dirty="0">
                <a:latin typeface="Arial" charset="0"/>
                <a:ea typeface="ＭＳ Ｐゴシック" charset="0"/>
              </a:rPr>
              <a:t> </a:t>
            </a:r>
            <a:r>
              <a:rPr lang="en-US" dirty="0" err="1">
                <a:latin typeface="Arial" charset="0"/>
                <a:ea typeface="ＭＳ Ｐゴシック" charset="0"/>
              </a:rPr>
              <a:t>Falkon</a:t>
            </a:r>
            <a:r>
              <a:rPr lang="en-US" dirty="0">
                <a:latin typeface="Arial" charset="0"/>
                <a:ea typeface="ＭＳ Ｐゴシック" charset="0"/>
              </a:rPr>
              <a:t>, </a:t>
            </a:r>
            <a:r>
              <a:rPr lang="en-US" dirty="0" err="1">
                <a:latin typeface="Arial" charset="0"/>
                <a:ea typeface="ＭＳ Ｐゴシック" charset="0"/>
              </a:rPr>
              <a:t>BigJob</a:t>
            </a:r>
            <a:r>
              <a:rPr lang="en-US" dirty="0">
                <a:latin typeface="Arial" charset="0"/>
                <a:ea typeface="ＭＳ Ｐゴシック" charset="0"/>
              </a:rPr>
              <a:t>…</a:t>
            </a:r>
          </a:p>
          <a:p>
            <a:pPr lvl="2"/>
            <a:r>
              <a:rPr lang="en-US" sz="1800" i="1" dirty="0">
                <a:latin typeface="Arial" charset="0"/>
                <a:ea typeface="ＭＳ Ｐゴシック" charset="0"/>
              </a:rPr>
              <a:t>Why do you think there has been a proliferation of PJs?</a:t>
            </a:r>
          </a:p>
          <a:p>
            <a:pPr lvl="2"/>
            <a:endParaRPr lang="en-US" sz="1800" dirty="0">
              <a:latin typeface="Arial" charset="0"/>
              <a:ea typeface="ＭＳ Ｐゴシック" charset="0"/>
            </a:endParaRPr>
          </a:p>
          <a:p>
            <a:r>
              <a:rPr lang="en-US" sz="1800" dirty="0">
                <a:latin typeface="Arial" charset="0"/>
                <a:ea typeface="ＭＳ Ｐゴシック" charset="0"/>
                <a:cs typeface="ＭＳ Ｐゴシック" charset="0"/>
              </a:rPr>
              <a:t>Conceptual &amp; practical barriers to extensibility (&amp; interoperability)</a:t>
            </a:r>
          </a:p>
          <a:p>
            <a:pPr lvl="1"/>
            <a:r>
              <a:rPr lang="en-US" dirty="0">
                <a:latin typeface="Arial" charset="0"/>
                <a:ea typeface="ＭＳ Ｐゴシック" charset="0"/>
              </a:rPr>
              <a:t>The landscape of PJS reflects, in addition to PJS specifics, the broader eco-system of distributed middleware &amp; infrastructure</a:t>
            </a:r>
          </a:p>
          <a:p>
            <a:pPr lvl="1"/>
            <a:r>
              <a:rPr lang="en-US" dirty="0">
                <a:latin typeface="Arial" charset="0"/>
                <a:ea typeface="ＭＳ Ｐゴシック" charset="0"/>
              </a:rPr>
              <a:t>Software Engineering issues, interfaces, standardization</a:t>
            </a:r>
          </a:p>
          <a:p>
            <a:pPr lvl="2"/>
            <a:endParaRPr lang="en-US" sz="1800" dirty="0">
              <a:latin typeface="Arial" charset="0"/>
              <a:ea typeface="ＭＳ Ｐゴシック" charset="0"/>
            </a:endParaRPr>
          </a:p>
          <a:p>
            <a:r>
              <a:rPr lang="en-US" sz="1800" dirty="0">
                <a:latin typeface="Arial" charset="0"/>
                <a:ea typeface="ＭＳ Ｐゴシック" charset="0"/>
                <a:cs typeface="ＭＳ Ｐゴシック" charset="0"/>
              </a:rPr>
              <a:t>Difference in the execution models of the PJ</a:t>
            </a:r>
          </a:p>
          <a:p>
            <a:pPr lvl="1"/>
            <a:r>
              <a:rPr lang="en-US" dirty="0">
                <a:latin typeface="Arial" charset="0"/>
                <a:ea typeface="ＭＳ Ｐゴシック" charset="0"/>
              </a:rPr>
              <a:t>We know </a:t>
            </a:r>
            <a:r>
              <a:rPr lang="ja-JP" altLang="en-US" dirty="0">
                <a:latin typeface="Arial" charset="0"/>
                <a:ea typeface="ＭＳ Ｐゴシック" charset="0"/>
              </a:rPr>
              <a:t>“</a:t>
            </a:r>
            <a:r>
              <a:rPr lang="en-US" altLang="ja-JP" dirty="0">
                <a:latin typeface="Arial" charset="0"/>
                <a:ea typeface="ＭＳ Ｐゴシック" charset="0"/>
              </a:rPr>
              <a:t>what</a:t>
            </a:r>
            <a:r>
              <a:rPr lang="ja-JP" altLang="en-US" dirty="0">
                <a:latin typeface="Arial" charset="0"/>
                <a:ea typeface="ＭＳ Ｐゴシック" charset="0"/>
              </a:rPr>
              <a:t>”</a:t>
            </a:r>
            <a:r>
              <a:rPr lang="en-US" altLang="ja-JP" dirty="0">
                <a:latin typeface="Arial" charset="0"/>
                <a:ea typeface="ＭＳ Ｐゴシック" charset="0"/>
              </a:rPr>
              <a:t> pilot-jobs do, but the </a:t>
            </a:r>
            <a:r>
              <a:rPr lang="ja-JP" altLang="en-US" dirty="0">
                <a:latin typeface="Arial" charset="0"/>
                <a:ea typeface="ＭＳ Ｐゴシック" charset="0"/>
              </a:rPr>
              <a:t>“</a:t>
            </a:r>
            <a:r>
              <a:rPr lang="en-US" altLang="ja-JP" dirty="0">
                <a:latin typeface="Arial" charset="0"/>
                <a:ea typeface="ＭＳ Ｐゴシック" charset="0"/>
              </a:rPr>
              <a:t>how</a:t>
            </a:r>
            <a:r>
              <a:rPr lang="ja-JP" altLang="en-US" dirty="0">
                <a:latin typeface="Arial" charset="0"/>
                <a:ea typeface="ＭＳ Ｐゴシック" charset="0"/>
              </a:rPr>
              <a:t>”</a:t>
            </a:r>
            <a:r>
              <a:rPr lang="en-US" altLang="ja-JP" dirty="0">
                <a:latin typeface="Arial" charset="0"/>
                <a:ea typeface="ＭＳ Ｐゴシック" charset="0"/>
              </a:rPr>
              <a:t> remains less clear</a:t>
            </a:r>
          </a:p>
          <a:p>
            <a:pPr lvl="2"/>
            <a:r>
              <a:rPr lang="en-US" sz="1800" dirty="0">
                <a:latin typeface="Arial" charset="0"/>
                <a:ea typeface="ＭＳ Ｐゴシック" charset="0"/>
              </a:rPr>
              <a:t>How to map tasks to pilot-jobs? How to choose/map optimal resource?</a:t>
            </a:r>
          </a:p>
          <a:p>
            <a:pPr lvl="2"/>
            <a:r>
              <a:rPr lang="en-US" sz="1800" dirty="0">
                <a:latin typeface="Arial" charset="0"/>
                <a:ea typeface="ＭＳ Ｐゴシック" charset="0"/>
              </a:rPr>
              <a:t>How to </a:t>
            </a:r>
            <a:r>
              <a:rPr lang="ja-JP" altLang="en-US" sz="1800" dirty="0">
                <a:latin typeface="Arial" charset="0"/>
                <a:ea typeface="ＭＳ Ｐゴシック" charset="0"/>
              </a:rPr>
              <a:t>“</a:t>
            </a:r>
            <a:r>
              <a:rPr lang="en-US" altLang="ja-JP" sz="1800" dirty="0">
                <a:latin typeface="Arial" charset="0"/>
                <a:ea typeface="ＭＳ Ｐゴシック" charset="0"/>
              </a:rPr>
              <a:t>slice and dice</a:t>
            </a:r>
            <a:r>
              <a:rPr lang="ja-JP" altLang="en-US" sz="1800" dirty="0">
                <a:latin typeface="Arial" charset="0"/>
                <a:ea typeface="ＭＳ Ｐゴシック" charset="0"/>
              </a:rPr>
              <a:t>”</a:t>
            </a:r>
            <a:r>
              <a:rPr lang="en-US" altLang="ja-JP" sz="1800" dirty="0">
                <a:latin typeface="Arial" charset="0"/>
                <a:ea typeface="ＭＳ Ｐゴシック" charset="0"/>
              </a:rPr>
              <a:t> resources? </a:t>
            </a:r>
          </a:p>
          <a:p>
            <a:pPr lvl="2"/>
            <a:endParaRPr lang="en-US" dirty="0">
              <a:latin typeface="Arial" charset="0"/>
              <a:ea typeface="ＭＳ Ｐゴシック" charset="0"/>
            </a:endParaRPr>
          </a:p>
          <a:p>
            <a:r>
              <a:rPr lang="en-US" sz="1800" dirty="0">
                <a:latin typeface="Arial" charset="0"/>
                <a:ea typeface="ＭＳ Ｐゴシック" charset="0"/>
                <a:cs typeface="ＭＳ Ｐゴシック" charset="0"/>
              </a:rPr>
              <a:t>Data remains a dependent variable, not a primary variable</a:t>
            </a:r>
          </a:p>
          <a:p>
            <a:pPr lvl="1"/>
            <a:r>
              <a:rPr lang="en-US" dirty="0">
                <a:latin typeface="Arial" charset="0"/>
                <a:ea typeface="ＭＳ Ｐゴシック" charset="0"/>
              </a:rPr>
              <a:t>Introduce the concept of Pilot-data </a:t>
            </a:r>
          </a:p>
          <a:p>
            <a:pPr lvl="2"/>
            <a:endParaRPr lang="en-US" sz="1800" dirty="0">
              <a:latin typeface="Arial" charset="0"/>
              <a:ea typeface="ＭＳ Ｐゴシック" charset="0"/>
            </a:endParaRPr>
          </a:p>
          <a:p>
            <a:pPr lvl="2"/>
            <a:endParaRPr lang="en-US" sz="1800" dirty="0">
              <a:latin typeface="Arial" charset="0"/>
              <a:ea typeface="ＭＳ Ｐゴシック" charset="0"/>
            </a:endParaRPr>
          </a:p>
          <a:p>
            <a:pPr lvl="1"/>
            <a:endParaRPr lang="en-US" dirty="0">
              <a:latin typeface="Arial" charset="0"/>
              <a:ea typeface="ＭＳ Ｐゴシック" charset="0"/>
            </a:endParaRPr>
          </a:p>
          <a:p>
            <a:endParaRPr lang="en-US" sz="1800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1203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A5ACA464-85D3-8E4B-AB7F-3E701E57B677}" type="slidenum">
              <a:rPr lang="en-US" sz="1400">
                <a:solidFill>
                  <a:srgbClr val="5F5F5F"/>
                </a:solidFill>
              </a:rPr>
              <a:pPr eaLnBrk="1" hangingPunct="1"/>
              <a:t>12</a:t>
            </a:fld>
            <a:endParaRPr lang="en-US" sz="1400">
              <a:solidFill>
                <a:srgbClr val="5F5F5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7338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Title 1"/>
          <p:cNvSpPr>
            <a:spLocks noGrp="1"/>
          </p:cNvSpPr>
          <p:nvPr>
            <p:ph type="title"/>
          </p:nvPr>
        </p:nvSpPr>
        <p:spPr>
          <a:xfrm>
            <a:off x="195263" y="185738"/>
            <a:ext cx="8694737" cy="808037"/>
          </a:xfrm>
        </p:spPr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BigJob: Architecture</a:t>
            </a:r>
          </a:p>
        </p:txBody>
      </p:sp>
      <p:pic>
        <p:nvPicPr>
          <p:cNvPr id="23554" name="Picture 2" descr="big_jobarchitectur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00" y="1447800"/>
            <a:ext cx="6586538" cy="3959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3693167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Title 1"/>
          <p:cNvSpPr>
            <a:spLocks noGrp="1"/>
          </p:cNvSpPr>
          <p:nvPr>
            <p:ph type="title"/>
          </p:nvPr>
        </p:nvSpPr>
        <p:spPr>
          <a:xfrm>
            <a:off x="195263" y="185738"/>
            <a:ext cx="8694737" cy="808037"/>
          </a:xfrm>
        </p:spPr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P* Model: Elements, Characteristics and API</a:t>
            </a:r>
          </a:p>
        </p:txBody>
      </p:sp>
      <p:sp>
        <p:nvSpPr>
          <p:cNvPr id="22530" name="Content Placeholder 2"/>
          <p:cNvSpPr txBox="1">
            <a:spLocks/>
          </p:cNvSpPr>
          <p:nvPr/>
        </p:nvSpPr>
        <p:spPr bwMode="auto">
          <a:xfrm>
            <a:off x="169863" y="1206500"/>
            <a:ext cx="8229600" cy="453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20000"/>
              </a:spcBef>
              <a:buFontTx/>
              <a:buChar char="•"/>
            </a:pPr>
            <a:r>
              <a:rPr lang="en-US" sz="2000" dirty="0" smtClean="0"/>
              <a:t>Elements:</a:t>
            </a:r>
            <a:endParaRPr lang="en-US" sz="2000" b="1" dirty="0"/>
          </a:p>
          <a:p>
            <a:pPr lvl="1" eaLnBrk="1" hangingPunct="1">
              <a:spcBef>
                <a:spcPct val="20000"/>
              </a:spcBef>
              <a:buFontTx/>
              <a:buChar char="–"/>
            </a:pPr>
            <a:r>
              <a:rPr lang="en-US" sz="1800" dirty="0">
                <a:solidFill>
                  <a:srgbClr val="5F5F5F"/>
                </a:solidFill>
              </a:rPr>
              <a:t>Pilot-Compute (PC</a:t>
            </a:r>
            <a:r>
              <a:rPr lang="en-US" sz="1800" dirty="0" smtClean="0">
                <a:solidFill>
                  <a:srgbClr val="5F5F5F"/>
                </a:solidFill>
              </a:rPr>
              <a:t>).</a:t>
            </a:r>
            <a:endParaRPr lang="en-US" sz="1800" dirty="0">
              <a:solidFill>
                <a:srgbClr val="5F5F5F"/>
              </a:solidFill>
            </a:endParaRPr>
          </a:p>
          <a:p>
            <a:pPr lvl="1" eaLnBrk="1" hangingPunct="1">
              <a:spcBef>
                <a:spcPct val="20000"/>
              </a:spcBef>
              <a:buFontTx/>
              <a:buChar char="–"/>
            </a:pPr>
            <a:r>
              <a:rPr lang="en-US" sz="1800" dirty="0">
                <a:solidFill>
                  <a:srgbClr val="5F5F5F"/>
                </a:solidFill>
              </a:rPr>
              <a:t>Pilot-Data (PD</a:t>
            </a:r>
            <a:r>
              <a:rPr lang="en-US" sz="1800" dirty="0" smtClean="0">
                <a:solidFill>
                  <a:srgbClr val="5F5F5F"/>
                </a:solidFill>
              </a:rPr>
              <a:t>).</a:t>
            </a:r>
            <a:endParaRPr lang="en-US" sz="1800" dirty="0">
              <a:solidFill>
                <a:srgbClr val="5F5F5F"/>
              </a:solidFill>
            </a:endParaRPr>
          </a:p>
          <a:p>
            <a:pPr lvl="1" eaLnBrk="1" hangingPunct="1">
              <a:spcBef>
                <a:spcPct val="20000"/>
              </a:spcBef>
              <a:buFontTx/>
              <a:buChar char="–"/>
            </a:pPr>
            <a:r>
              <a:rPr lang="en-US" sz="1800" dirty="0">
                <a:solidFill>
                  <a:srgbClr val="5F5F5F"/>
                </a:solidFill>
              </a:rPr>
              <a:t>Compute Unit (CU</a:t>
            </a:r>
            <a:r>
              <a:rPr lang="en-US" sz="1800" dirty="0" smtClean="0">
                <a:solidFill>
                  <a:srgbClr val="5F5F5F"/>
                </a:solidFill>
              </a:rPr>
              <a:t>).</a:t>
            </a:r>
            <a:endParaRPr lang="en-US" sz="1800" dirty="0">
              <a:solidFill>
                <a:srgbClr val="5F5F5F"/>
              </a:solidFill>
            </a:endParaRPr>
          </a:p>
          <a:p>
            <a:pPr lvl="1" eaLnBrk="1" hangingPunct="1">
              <a:spcBef>
                <a:spcPct val="20000"/>
              </a:spcBef>
              <a:buFontTx/>
              <a:buChar char="–"/>
            </a:pPr>
            <a:r>
              <a:rPr lang="en-US" sz="1800" dirty="0">
                <a:solidFill>
                  <a:srgbClr val="5F5F5F"/>
                </a:solidFill>
              </a:rPr>
              <a:t>Data Unit (DU</a:t>
            </a:r>
            <a:r>
              <a:rPr lang="en-US" sz="1800" dirty="0" smtClean="0">
                <a:solidFill>
                  <a:srgbClr val="5F5F5F"/>
                </a:solidFill>
              </a:rPr>
              <a:t>).</a:t>
            </a:r>
            <a:endParaRPr lang="en-US" sz="1800" dirty="0">
              <a:solidFill>
                <a:srgbClr val="5F5F5F"/>
              </a:solidFill>
            </a:endParaRPr>
          </a:p>
          <a:p>
            <a:pPr lvl="1" eaLnBrk="1" hangingPunct="1">
              <a:spcBef>
                <a:spcPct val="20000"/>
              </a:spcBef>
              <a:buFontTx/>
              <a:buChar char="–"/>
            </a:pPr>
            <a:r>
              <a:rPr lang="en-US" sz="1800" dirty="0">
                <a:solidFill>
                  <a:srgbClr val="5F5F5F"/>
                </a:solidFill>
              </a:rPr>
              <a:t>Scheduling Unit (SU</a:t>
            </a:r>
            <a:r>
              <a:rPr lang="en-US" sz="1800" dirty="0" smtClean="0">
                <a:solidFill>
                  <a:srgbClr val="5F5F5F"/>
                </a:solidFill>
              </a:rPr>
              <a:t>).</a:t>
            </a:r>
            <a:endParaRPr lang="en-US" sz="1800" dirty="0">
              <a:solidFill>
                <a:srgbClr val="5F5F5F"/>
              </a:solidFill>
            </a:endParaRPr>
          </a:p>
          <a:p>
            <a:pPr lvl="1" eaLnBrk="1" hangingPunct="1">
              <a:spcBef>
                <a:spcPct val="20000"/>
              </a:spcBef>
              <a:buFontTx/>
              <a:buChar char="–"/>
            </a:pPr>
            <a:r>
              <a:rPr lang="en-US" sz="1800" dirty="0">
                <a:solidFill>
                  <a:srgbClr val="5F5F5F"/>
                </a:solidFill>
              </a:rPr>
              <a:t>Pilot-Manager (PM</a:t>
            </a:r>
            <a:r>
              <a:rPr lang="en-US" sz="1800" dirty="0" smtClean="0">
                <a:solidFill>
                  <a:srgbClr val="5F5F5F"/>
                </a:solidFill>
              </a:rPr>
              <a:t>).</a:t>
            </a:r>
            <a:endParaRPr lang="en-US" sz="1800" dirty="0">
              <a:solidFill>
                <a:srgbClr val="5F5F5F"/>
              </a:solidFill>
            </a:endParaRPr>
          </a:p>
          <a:p>
            <a:pPr eaLnBrk="1" hangingPunct="1">
              <a:spcBef>
                <a:spcPts val="1200"/>
              </a:spcBef>
              <a:buFontTx/>
              <a:buChar char="•"/>
            </a:pPr>
            <a:r>
              <a:rPr lang="en-US" sz="2000" dirty="0" smtClean="0"/>
              <a:t>Characteristics:</a:t>
            </a:r>
            <a:endParaRPr lang="en-US" sz="2000" b="1" dirty="0"/>
          </a:p>
          <a:p>
            <a:pPr lvl="1" eaLnBrk="1" hangingPunct="1">
              <a:spcBef>
                <a:spcPct val="20000"/>
              </a:spcBef>
              <a:buFontTx/>
              <a:buChar char="–"/>
            </a:pPr>
            <a:r>
              <a:rPr lang="en-US" sz="1800" dirty="0" smtClean="0">
                <a:solidFill>
                  <a:srgbClr val="5F5F5F"/>
                </a:solidFill>
              </a:rPr>
              <a:t>Coordination.</a:t>
            </a:r>
            <a:endParaRPr lang="en-US" sz="1800" dirty="0">
              <a:solidFill>
                <a:srgbClr val="5F5F5F"/>
              </a:solidFill>
            </a:endParaRPr>
          </a:p>
          <a:p>
            <a:pPr lvl="1" eaLnBrk="1" hangingPunct="1">
              <a:spcBef>
                <a:spcPct val="20000"/>
              </a:spcBef>
              <a:buFontTx/>
              <a:buChar char="–"/>
            </a:pPr>
            <a:r>
              <a:rPr lang="en-US" sz="1800" dirty="0" smtClean="0">
                <a:solidFill>
                  <a:srgbClr val="5F5F5F"/>
                </a:solidFill>
              </a:rPr>
              <a:t>Communication.</a:t>
            </a:r>
            <a:endParaRPr lang="en-US" sz="1800" dirty="0">
              <a:solidFill>
                <a:srgbClr val="5F5F5F"/>
              </a:solidFill>
            </a:endParaRPr>
          </a:p>
          <a:p>
            <a:pPr lvl="1" eaLnBrk="1" hangingPunct="1">
              <a:spcBef>
                <a:spcPct val="20000"/>
              </a:spcBef>
              <a:buFontTx/>
              <a:buChar char="–"/>
            </a:pPr>
            <a:r>
              <a:rPr lang="en-US" sz="1800" dirty="0" smtClean="0">
                <a:solidFill>
                  <a:srgbClr val="5F5F5F"/>
                </a:solidFill>
              </a:rPr>
              <a:t>Scheduling.</a:t>
            </a:r>
            <a:endParaRPr lang="en-US" sz="1800" dirty="0">
              <a:solidFill>
                <a:srgbClr val="5F5F5F"/>
              </a:solidFill>
            </a:endParaRPr>
          </a:p>
          <a:p>
            <a:pPr eaLnBrk="1" hangingPunct="1">
              <a:spcBef>
                <a:spcPts val="1200"/>
              </a:spcBef>
              <a:buFontTx/>
              <a:buChar char="•"/>
            </a:pPr>
            <a:r>
              <a:rPr lang="en-US" sz="2000" dirty="0"/>
              <a:t>Pilot-</a:t>
            </a:r>
            <a:r>
              <a:rPr lang="en-US" sz="2000" dirty="0" smtClean="0"/>
              <a:t>API.</a:t>
            </a:r>
            <a:endParaRPr lang="en-US" sz="2000" dirty="0"/>
          </a:p>
        </p:txBody>
      </p:sp>
      <p:pic>
        <p:nvPicPr>
          <p:cNvPr id="22531" name="Picture 3" descr="pstar_model cop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2088" y="1079500"/>
            <a:ext cx="4319587" cy="4678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32" name="Rectangle 4"/>
          <p:cNvSpPr>
            <a:spLocks noChangeArrowheads="1"/>
          </p:cNvSpPr>
          <p:nvPr/>
        </p:nvSpPr>
        <p:spPr bwMode="auto">
          <a:xfrm>
            <a:off x="706438" y="5754688"/>
            <a:ext cx="7678737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sz="1400"/>
              <a:t>“P*: A Model of Pilot-Abstractions”, </a:t>
            </a:r>
            <a:r>
              <a:rPr lang="en-US" sz="1400" i="1"/>
              <a:t>8th IEEE International Conference on e-Science 2012</a:t>
            </a:r>
            <a:r>
              <a:rPr lang="en-US" sz="1400"/>
              <a:t>, 2012</a:t>
            </a:r>
          </a:p>
        </p:txBody>
      </p:sp>
    </p:spTree>
    <p:extLst>
      <p:ext uri="{BB962C8B-B14F-4D97-AF65-F5344CB8AC3E}">
        <p14:creationId xmlns:p14="http://schemas.microsoft.com/office/powerpoint/2010/main" val="19116532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>
                <a:latin typeface="Arial" charset="0"/>
                <a:ea typeface="ＭＳ Ｐゴシック" charset="0"/>
                <a:cs typeface="ＭＳ Ｐゴシック" charset="0"/>
              </a:rPr>
              <a:t>“</a:t>
            </a:r>
            <a:r>
              <a:rPr lang="en-US" altLang="ja-JP">
                <a:latin typeface="Arial" charset="0"/>
                <a:ea typeface="ＭＳ Ｐゴシック" charset="0"/>
                <a:cs typeface="ＭＳ Ｐゴシック" charset="0"/>
              </a:rPr>
              <a:t>Coarse-Grained</a:t>
            </a:r>
            <a:r>
              <a:rPr lang="ja-JP" altLang="en-US">
                <a:latin typeface="Arial" charset="0"/>
                <a:ea typeface="ＭＳ Ｐゴシック" charset="0"/>
                <a:cs typeface="ＭＳ Ｐゴシック" charset="0"/>
              </a:rPr>
              <a:t>”</a:t>
            </a:r>
            <a:r>
              <a:rPr lang="en-US" altLang="ja-JP">
                <a:latin typeface="Arial" charset="0"/>
                <a:ea typeface="ＭＳ Ｐゴシック" charset="0"/>
                <a:cs typeface="ＭＳ Ｐゴシック" charset="0"/>
              </a:rPr>
              <a:t> BigJob Performance</a:t>
            </a:r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5538" name="Content Placeholder 2"/>
          <p:cNvSpPr>
            <a:spLocks noGrp="1"/>
          </p:cNvSpPr>
          <p:nvPr>
            <p:ph idx="1"/>
          </p:nvPr>
        </p:nvSpPr>
        <p:spPr>
          <a:xfrm>
            <a:off x="374371" y="1096022"/>
            <a:ext cx="8229600" cy="4876800"/>
          </a:xfrm>
        </p:spPr>
        <p:txBody>
          <a:bodyPr/>
          <a:lstStyle/>
          <a:p>
            <a:r>
              <a:rPr lang="en-US" sz="2000" dirty="0">
                <a:latin typeface="Arial" charset="0"/>
                <a:ea typeface="ＭＳ Ｐゴシック" charset="0"/>
                <a:cs typeface="ＭＳ Ｐゴシック" charset="0"/>
              </a:rPr>
              <a:t>Number of zero-payload tasks that BJ can dispatch per second:</a:t>
            </a:r>
          </a:p>
          <a:p>
            <a:pPr lvl="1"/>
            <a:r>
              <a:rPr lang="en-US" sz="2000" dirty="0">
                <a:latin typeface="Arial" charset="0"/>
                <a:ea typeface="ＭＳ Ｐゴシック" charset="0"/>
              </a:rPr>
              <a:t>Distributed: O(1)</a:t>
            </a:r>
          </a:p>
          <a:p>
            <a:pPr lvl="1"/>
            <a:r>
              <a:rPr lang="en-US" sz="2000" dirty="0">
                <a:latin typeface="Arial" charset="0"/>
                <a:ea typeface="ＭＳ Ｐゴシック" charset="0"/>
              </a:rPr>
              <a:t>Locally: &gt; O(10)</a:t>
            </a:r>
          </a:p>
          <a:p>
            <a:r>
              <a:rPr lang="en-US" sz="2000" dirty="0">
                <a:latin typeface="Arial" charset="0"/>
                <a:ea typeface="ＭＳ Ｐゴシック" charset="0"/>
                <a:cs typeface="ＭＳ Ｐゴシック" charset="0"/>
              </a:rPr>
              <a:t>Number of Pilots (Pilot-Agents) that can be marshaled</a:t>
            </a:r>
          </a:p>
          <a:p>
            <a:pPr lvl="1"/>
            <a:r>
              <a:rPr lang="en-US" sz="2000" dirty="0">
                <a:latin typeface="Arial" charset="0"/>
                <a:ea typeface="ＭＳ Ｐゴシック" charset="0"/>
              </a:rPr>
              <a:t>Locally/Distributed: O(100)</a:t>
            </a:r>
          </a:p>
          <a:p>
            <a:r>
              <a:rPr lang="en-US" sz="2000" dirty="0">
                <a:latin typeface="Arial" charset="0"/>
                <a:ea typeface="ＭＳ Ｐゴシック" charset="0"/>
                <a:cs typeface="ＭＳ Ｐゴシック" charset="0"/>
              </a:rPr>
              <a:t>Typical number of tasks per Pilot-Agent:</a:t>
            </a:r>
          </a:p>
          <a:p>
            <a:pPr lvl="1"/>
            <a:r>
              <a:rPr lang="en-US" sz="2000" dirty="0">
                <a:latin typeface="Arial" charset="0"/>
                <a:ea typeface="ＭＳ Ｐゴシック" charset="0"/>
              </a:rPr>
              <a:t>Locally/distributed: O(1000)</a:t>
            </a:r>
          </a:p>
          <a:p>
            <a:r>
              <a:rPr lang="en-US" sz="2000" dirty="0">
                <a:latin typeface="Arial" charset="0"/>
                <a:ea typeface="ＭＳ Ｐゴシック" charset="0"/>
                <a:cs typeface="ＭＳ Ｐゴシック" charset="0"/>
              </a:rPr>
              <a:t>Number of tasks concurrently managed = Number of Pilot-Agents x tasks per each agent :</a:t>
            </a:r>
          </a:p>
          <a:p>
            <a:pPr lvl="1"/>
            <a:r>
              <a:rPr lang="en-US" sz="2000" dirty="0">
                <a:latin typeface="Arial" charset="0"/>
                <a:ea typeface="ＭＳ Ｐゴシック" charset="0"/>
              </a:rPr>
              <a:t>O(100) x O(1000)</a:t>
            </a:r>
          </a:p>
          <a:p>
            <a:r>
              <a:rPr lang="en-US" sz="2000" dirty="0">
                <a:latin typeface="Arial" charset="0"/>
                <a:ea typeface="ＭＳ Ｐゴシック" charset="0"/>
                <a:cs typeface="ＭＳ Ｐゴシック" charset="0"/>
              </a:rPr>
              <a:t>(Obviously) The above depends upon data per task: </a:t>
            </a:r>
          </a:p>
          <a:p>
            <a:pPr lvl="1"/>
            <a:r>
              <a:rPr lang="en-US" sz="2000" dirty="0">
                <a:latin typeface="Arial" charset="0"/>
                <a:ea typeface="ＭＳ Ｐゴシック" charset="0"/>
              </a:rPr>
              <a:t>	</a:t>
            </a:r>
            <a:r>
              <a:rPr lang="en-US" sz="2000" dirty="0" err="1">
                <a:latin typeface="Arial" charset="0"/>
                <a:ea typeface="ＭＳ Ｐゴシック" charset="0"/>
              </a:rPr>
              <a:t>BigJob</a:t>
            </a:r>
            <a:r>
              <a:rPr lang="en-US" sz="2000" dirty="0">
                <a:latin typeface="Arial" charset="0"/>
                <a:ea typeface="ＭＳ Ｐゴシック" charset="0"/>
              </a:rPr>
              <a:t> has been used over O(1)--O(10</a:t>
            </a:r>
            <a:r>
              <a:rPr lang="en-US" sz="2000" baseline="30000" dirty="0">
                <a:latin typeface="Arial" charset="0"/>
                <a:ea typeface="ＭＳ Ｐゴシック" charset="0"/>
              </a:rPr>
              <a:t>9</a:t>
            </a:r>
            <a:r>
              <a:rPr lang="en-US" sz="2000" dirty="0">
                <a:latin typeface="Arial" charset="0"/>
                <a:ea typeface="ＭＳ Ｐゴシック" charset="0"/>
              </a:rPr>
              <a:t>) bytes/task, for tasks of duration O(1) second to O(10</a:t>
            </a:r>
            <a:r>
              <a:rPr lang="en-US" sz="2000" baseline="30000" dirty="0">
                <a:latin typeface="Arial" charset="0"/>
                <a:ea typeface="ＭＳ Ｐゴシック" charset="0"/>
              </a:rPr>
              <a:t>5</a:t>
            </a:r>
            <a:r>
              <a:rPr lang="en-US" sz="2000" dirty="0">
                <a:latin typeface="Arial" charset="0"/>
                <a:ea typeface="ＭＳ Ｐゴシック" charset="0"/>
              </a:rPr>
              <a:t>) seconds</a:t>
            </a:r>
          </a:p>
          <a:p>
            <a:pPr lvl="1"/>
            <a:endParaRPr lang="en-US" sz="2000" dirty="0">
              <a:latin typeface="Arial" charset="0"/>
              <a:ea typeface="ＭＳ Ｐゴシック" charset="0"/>
            </a:endParaRPr>
          </a:p>
          <a:p>
            <a:endParaRPr lang="en-US" sz="2000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05979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Title 4"/>
          <p:cNvSpPr>
            <a:spLocks noGrp="1"/>
          </p:cNvSpPr>
          <p:nvPr>
            <p:ph type="title"/>
          </p:nvPr>
        </p:nvSpPr>
        <p:spPr>
          <a:xfrm>
            <a:off x="508000" y="965200"/>
            <a:ext cx="8229600" cy="808038"/>
          </a:xfrm>
        </p:spPr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BigJob: (Partial) Usage on XSEDE Machines</a:t>
            </a:r>
            <a:br>
              <a:rPr lang="en-US">
                <a:latin typeface="Arial" charset="0"/>
                <a:ea typeface="ＭＳ Ｐゴシック" charset="0"/>
                <a:cs typeface="ＭＳ Ｐゴシック" charset="0"/>
              </a:rPr>
            </a:br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 </a:t>
            </a:r>
          </a:p>
        </p:txBody>
      </p:sp>
      <p:pic>
        <p:nvPicPr>
          <p:cNvPr id="67586" name="Content Placeholder 3" descr="bigjob-usage.png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9812" b="-39812"/>
          <a:stretch>
            <a:fillRect/>
          </a:stretch>
        </p:blipFill>
        <p:spPr/>
      </p:pic>
      <p:pic>
        <p:nvPicPr>
          <p:cNvPr id="67587" name="Content Placeholder 6" descr="ExTENCI_XSEDE_Usage-2013-03.png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9812" b="-39812"/>
          <a:stretch>
            <a:fillRect/>
          </a:stretch>
        </p:blipFill>
        <p:spPr/>
      </p:pic>
      <p:sp>
        <p:nvSpPr>
          <p:cNvPr id="67588" name="TextBox 4"/>
          <p:cNvSpPr txBox="1">
            <a:spLocks noChangeArrowheads="1"/>
          </p:cNvSpPr>
          <p:nvPr/>
        </p:nvSpPr>
        <p:spPr bwMode="auto">
          <a:xfrm>
            <a:off x="1562100" y="5956300"/>
            <a:ext cx="67310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/>
              <a:t>&gt; 10M SUs/year (and increasing) on XSEDE machines</a:t>
            </a:r>
          </a:p>
        </p:txBody>
      </p:sp>
    </p:spTree>
    <p:extLst>
      <p:ext uri="{BB962C8B-B14F-4D97-AF65-F5344CB8AC3E}">
        <p14:creationId xmlns:p14="http://schemas.microsoft.com/office/powerpoint/2010/main" val="25708218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1"/>
          <p:cNvSpPr>
            <a:spLocks noGrp="1" noChangeArrowheads="1"/>
          </p:cNvSpPr>
          <p:nvPr>
            <p:ph type="title"/>
          </p:nvPr>
        </p:nvSpPr>
        <p:spPr>
          <a:xfrm>
            <a:off x="250032" y="1446610"/>
            <a:ext cx="8643938" cy="2277070"/>
          </a:xfrm>
          <a:ln/>
        </p:spPr>
        <p:txBody>
          <a:bodyPr/>
          <a:lstStyle/>
          <a:p>
            <a:r>
              <a:rPr lang="en-US"/>
              <a:t>saga-python</a:t>
            </a:r>
          </a:p>
        </p:txBody>
      </p:sp>
      <p:sp>
        <p:nvSpPr>
          <p:cNvPr id="1945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250032" y="3705820"/>
            <a:ext cx="8643938" cy="1339453"/>
          </a:xfrm>
          <a:ln/>
        </p:spPr>
        <p:txBody>
          <a:bodyPr/>
          <a:lstStyle/>
          <a:p>
            <a:r>
              <a:rPr lang="en-US"/>
              <a:t>A Light-Weight Access Layer for </a:t>
            </a:r>
            <a:br>
              <a:rPr lang="en-US"/>
            </a:br>
            <a:r>
              <a:rPr lang="en-US"/>
              <a:t>Distributed Computing Infrastructure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161422"/>
      </p:ext>
    </p:extLst>
  </p:cSld>
  <p:clrMapOvr>
    <a:masterClrMapping/>
  </p:clrMapOvr>
  <p:transition xmlns:p14="http://schemas.microsoft.com/office/powerpoint/2010/main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Title 1"/>
          <p:cNvSpPr>
            <a:spLocks noGrp="1"/>
          </p:cNvSpPr>
          <p:nvPr>
            <p:ph type="title"/>
          </p:nvPr>
        </p:nvSpPr>
        <p:spPr>
          <a:xfrm>
            <a:off x="195263" y="185738"/>
            <a:ext cx="8694737" cy="808037"/>
          </a:xfrm>
        </p:spPr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SAGA: Interoperability Layer for BigJob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5263" y="1187450"/>
            <a:ext cx="8694737" cy="4876800"/>
          </a:xfrm>
        </p:spPr>
        <p:txBody>
          <a:bodyPr/>
          <a:lstStyle/>
          <a:p>
            <a:pPr>
              <a:defRPr/>
            </a:pPr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ea typeface="ＭＳ Ｐゴシック" charset="0"/>
                <a:cs typeface="ＭＳ Ｐゴシック" charset="0"/>
              </a:rPr>
              <a:t>SAGA – Simple API for Distributed (</a:t>
            </a:r>
            <a:r>
              <a:rPr lang="ja-JP" alt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ea typeface="ＭＳ Ｐゴシック" charset="0"/>
                <a:cs typeface="ＭＳ Ｐゴシック" charset="0"/>
              </a:rPr>
              <a:t>“</a:t>
            </a:r>
            <a:r>
              <a:rPr lang="en-US" altLang="ja-JP" sz="2000" dirty="0" smtClean="0">
                <a:solidFill>
                  <a:schemeClr val="tx1">
                    <a:lumMod val="95000"/>
                    <a:lumOff val="5000"/>
                  </a:schemeClr>
                </a:solidFill>
                <a:ea typeface="ＭＳ Ｐゴシック" charset="0"/>
                <a:cs typeface="ＭＳ Ｐゴシック" charset="0"/>
              </a:rPr>
              <a:t>Grid</a:t>
            </a:r>
            <a:r>
              <a:rPr lang="ja-JP" alt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ea typeface="ＭＳ Ｐゴシック" charset="0"/>
                <a:cs typeface="ＭＳ Ｐゴシック" charset="0"/>
              </a:rPr>
              <a:t>”</a:t>
            </a:r>
            <a:r>
              <a:rPr lang="en-US" altLang="ja-JP" sz="2000" dirty="0" smtClean="0">
                <a:solidFill>
                  <a:schemeClr val="tx1">
                    <a:lumMod val="95000"/>
                    <a:lumOff val="5000"/>
                  </a:schemeClr>
                </a:solidFill>
                <a:ea typeface="ＭＳ Ｐゴシック" charset="0"/>
                <a:cs typeface="ＭＳ Ｐゴシック" charset="0"/>
              </a:rPr>
              <a:t>) Applications:</a:t>
            </a:r>
          </a:p>
          <a:p>
            <a:pPr lvl="1">
              <a:defRPr/>
            </a:pPr>
            <a:r>
              <a:rPr lang="en-US" dirty="0" smtClean="0">
                <a:latin typeface="Arial" charset="0"/>
                <a:ea typeface="ＭＳ Ｐゴシック" charset="0"/>
              </a:rPr>
              <a:t>Application level standardized (Open Grid Forum GFD.90) API.</a:t>
            </a:r>
          </a:p>
          <a:p>
            <a:pPr lvl="1">
              <a:defRPr/>
            </a:pPr>
            <a:r>
              <a:rPr lang="en-US" dirty="0" smtClean="0">
                <a:latin typeface="Arial" charset="0"/>
                <a:ea typeface="ＭＳ Ｐゴシック" charset="0"/>
              </a:rPr>
              <a:t>Application is a broad term: </a:t>
            </a:r>
            <a:r>
              <a:rPr lang="ja-JP" altLang="en-US" dirty="0" smtClean="0">
                <a:latin typeface="Arial" charset="0"/>
                <a:ea typeface="ＭＳ Ｐゴシック" charset="0"/>
              </a:rPr>
              <a:t>“</a:t>
            </a:r>
            <a:r>
              <a:rPr lang="en-US" altLang="ja-JP" dirty="0" smtClean="0">
                <a:latin typeface="Arial" charset="0"/>
                <a:ea typeface="ＭＳ Ｐゴシック" charset="0"/>
              </a:rPr>
              <a:t>one person</a:t>
            </a:r>
            <a:r>
              <a:rPr lang="ja-JP" altLang="en-US" dirty="0" smtClean="0">
                <a:latin typeface="Arial" charset="0"/>
                <a:ea typeface="ＭＳ Ｐゴシック" charset="0"/>
              </a:rPr>
              <a:t>’</a:t>
            </a:r>
            <a:r>
              <a:rPr lang="en-US" altLang="ja-JP" dirty="0" smtClean="0">
                <a:latin typeface="Arial" charset="0"/>
                <a:ea typeface="ＭＳ Ｐゴシック" charset="0"/>
              </a:rPr>
              <a:t>s application is another person</a:t>
            </a:r>
            <a:r>
              <a:rPr lang="ja-JP" altLang="en-US" dirty="0" smtClean="0">
                <a:latin typeface="Arial" charset="0"/>
                <a:ea typeface="ＭＳ Ｐゴシック" charset="0"/>
              </a:rPr>
              <a:t>’</a:t>
            </a:r>
            <a:r>
              <a:rPr lang="en-US" altLang="ja-JP" dirty="0" smtClean="0">
                <a:latin typeface="Arial" charset="0"/>
                <a:ea typeface="ＭＳ Ｐゴシック" charset="0"/>
              </a:rPr>
              <a:t>s tool (building block)</a:t>
            </a:r>
            <a:r>
              <a:rPr lang="ja-JP" altLang="en-US" dirty="0" smtClean="0">
                <a:latin typeface="Arial" charset="0"/>
                <a:ea typeface="ＭＳ Ｐゴシック" charset="0"/>
              </a:rPr>
              <a:t>”</a:t>
            </a:r>
            <a:r>
              <a:rPr lang="en-US" altLang="ja-JP" dirty="0" smtClean="0">
                <a:latin typeface="Arial" charset="0"/>
                <a:ea typeface="ＭＳ Ｐゴシック" charset="0"/>
              </a:rPr>
              <a:t>. </a:t>
            </a:r>
          </a:p>
          <a:p>
            <a:pPr>
              <a:spcBef>
                <a:spcPts val="1200"/>
              </a:spcBef>
              <a:defRPr/>
            </a:pPr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charset="0"/>
                <a:ea typeface="ＭＳ Ｐゴシック" charset="0"/>
                <a:cs typeface="ＭＳ Ｐゴシック" charset="0"/>
              </a:rPr>
              <a:t>SAGA-Python:</a:t>
            </a:r>
          </a:p>
          <a:p>
            <a:pPr lvl="1">
              <a:defRPr/>
            </a:pPr>
            <a:r>
              <a:rPr lang="en-US" dirty="0" smtClean="0">
                <a:latin typeface="Arial" charset="0"/>
                <a:ea typeface="ＭＳ Ｐゴシック" charset="0"/>
              </a:rPr>
              <a:t>Native Python implementation of Open Grid Forum GFD.90.</a:t>
            </a:r>
          </a:p>
          <a:p>
            <a:pPr lvl="1">
              <a:defRPr/>
            </a:pPr>
            <a:r>
              <a:rPr lang="en-US" dirty="0" smtClean="0">
                <a:latin typeface="Arial" charset="0"/>
                <a:ea typeface="ＭＳ Ｐゴシック" charset="0"/>
              </a:rPr>
              <a:t>Allows access to different middleware / services through a unified interface </a:t>
            </a:r>
          </a:p>
          <a:p>
            <a:pPr lvl="1">
              <a:defRPr/>
            </a:pPr>
            <a:r>
              <a:rPr lang="en-US" dirty="0" smtClean="0">
                <a:latin typeface="Arial" charset="0"/>
                <a:ea typeface="ＭＳ Ｐゴシック" charset="0"/>
              </a:rPr>
              <a:t>Provides access via different backend plug-ins (</a:t>
            </a:r>
            <a:r>
              <a:rPr lang="ja-JP" altLang="en-US" dirty="0" smtClean="0">
                <a:latin typeface="Arial" charset="0"/>
                <a:ea typeface="ＭＳ Ｐゴシック" charset="0"/>
              </a:rPr>
              <a:t>“</a:t>
            </a:r>
            <a:r>
              <a:rPr lang="en-US" altLang="ja-JP" dirty="0" smtClean="0">
                <a:latin typeface="Arial" charset="0"/>
                <a:ea typeface="ＭＳ Ｐゴシック" charset="0"/>
              </a:rPr>
              <a:t>adaptors</a:t>
            </a:r>
            <a:r>
              <a:rPr lang="ja-JP" altLang="en-US" dirty="0" smtClean="0">
                <a:latin typeface="Arial" charset="0"/>
                <a:ea typeface="ＭＳ Ｐゴシック" charset="0"/>
              </a:rPr>
              <a:t>”</a:t>
            </a:r>
            <a:r>
              <a:rPr lang="en-US" altLang="ja-JP" dirty="0" smtClean="0">
                <a:latin typeface="Arial" charset="0"/>
                <a:ea typeface="ＭＳ Ｐゴシック" charset="0"/>
              </a:rPr>
              <a:t>).</a:t>
            </a:r>
          </a:p>
          <a:p>
            <a:pPr lvl="1">
              <a:defRPr/>
            </a:pPr>
            <a:r>
              <a:rPr lang="en-US" dirty="0" smtClean="0">
                <a:latin typeface="Arial" charset="0"/>
                <a:ea typeface="ＭＳ Ｐゴシック" charset="0"/>
              </a:rPr>
              <a:t>SAGA-Python provides both a common API, but also unified semantics across heterogeneous middleware:</a:t>
            </a:r>
          </a:p>
          <a:p>
            <a:pPr marL="1452563" lvl="3" indent="-342900">
              <a:buFont typeface="Arial" charset="0"/>
              <a:buChar char="•"/>
              <a:defRPr/>
            </a:pPr>
            <a:r>
              <a:rPr lang="en-US" sz="1800" dirty="0" smtClean="0">
                <a:latin typeface="Arial" charset="0"/>
                <a:ea typeface="ＭＳ Ｐゴシック" charset="0"/>
              </a:rPr>
              <a:t>Transparent Remote operations (SSH / GSISSH tunneling).</a:t>
            </a:r>
          </a:p>
          <a:p>
            <a:pPr marL="1452563" lvl="3" indent="-342900">
              <a:buFont typeface="Arial" charset="0"/>
              <a:buChar char="•"/>
              <a:defRPr/>
            </a:pPr>
            <a:r>
              <a:rPr lang="en-US" sz="1800" dirty="0" smtClean="0">
                <a:latin typeface="Arial" charset="0"/>
                <a:ea typeface="ＭＳ Ｐゴシック" charset="0"/>
              </a:rPr>
              <a:t>Asynchronous operations.</a:t>
            </a:r>
          </a:p>
          <a:p>
            <a:pPr marL="1452563" lvl="3" indent="-342900">
              <a:buFont typeface="Arial" charset="0"/>
              <a:buChar char="•"/>
              <a:defRPr/>
            </a:pPr>
            <a:r>
              <a:rPr lang="en-US" sz="1800" dirty="0" smtClean="0">
                <a:latin typeface="Arial" charset="0"/>
                <a:ea typeface="ＭＳ Ｐゴシック" charset="0"/>
              </a:rPr>
              <a:t>Callbacks.</a:t>
            </a:r>
          </a:p>
          <a:p>
            <a:pPr marL="1452563" lvl="3" indent="-342900">
              <a:buFont typeface="Arial" charset="0"/>
              <a:buChar char="•"/>
              <a:defRPr/>
            </a:pPr>
            <a:r>
              <a:rPr lang="en-US" sz="1800" dirty="0" smtClean="0">
                <a:latin typeface="Arial" charset="0"/>
                <a:ea typeface="ＭＳ Ｐゴシック" charset="0"/>
              </a:rPr>
              <a:t>Error Handling.</a:t>
            </a:r>
          </a:p>
          <a:p>
            <a:pPr>
              <a:defRPr/>
            </a:pP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SAGA Schematic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706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5113" y="1522413"/>
            <a:ext cx="6061075" cy="4510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2087451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Title 1"/>
          <p:cNvSpPr>
            <a:spLocks noGrp="1"/>
          </p:cNvSpPr>
          <p:nvPr>
            <p:ph type="title"/>
          </p:nvPr>
        </p:nvSpPr>
        <p:spPr>
          <a:xfrm>
            <a:off x="324858" y="136525"/>
            <a:ext cx="8703256" cy="808038"/>
          </a:xfrm>
        </p:spPr>
        <p:txBody>
          <a:bodyPr/>
          <a:lstStyle/>
          <a:p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“Many Simulations” </a:t>
            </a: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Pathway to </a:t>
            </a:r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Extreme Scale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3314" name="Content Placeholder 2"/>
          <p:cNvSpPr>
            <a:spLocks noGrp="1"/>
          </p:cNvSpPr>
          <p:nvPr>
            <p:ph idx="1"/>
          </p:nvPr>
        </p:nvSpPr>
        <p:spPr>
          <a:xfrm>
            <a:off x="457200" y="1123951"/>
            <a:ext cx="8229600" cy="1457722"/>
          </a:xfrm>
        </p:spPr>
        <p:txBody>
          <a:bodyPr/>
          <a:lstStyle/>
          <a:p>
            <a:r>
              <a:rPr lang="en-US" sz="2000" dirty="0">
                <a:latin typeface="Arial" charset="0"/>
                <a:ea typeface="ＭＳ Ｐゴシック" charset="0"/>
                <a:cs typeface="ＭＳ Ｐゴシック" charset="0"/>
              </a:rPr>
              <a:t>Problems in computational science </a:t>
            </a:r>
            <a:r>
              <a:rPr lang="en-US" sz="2000" i="1" dirty="0">
                <a:latin typeface="Arial" charset="0"/>
                <a:ea typeface="ＭＳ Ｐゴシック" charset="0"/>
                <a:cs typeface="ＭＳ Ｐゴシック" charset="0"/>
              </a:rPr>
              <a:t>naturally</a:t>
            </a:r>
            <a:r>
              <a:rPr lang="en-US" sz="2000" dirty="0">
                <a:latin typeface="Arial" charset="0"/>
                <a:ea typeface="ＭＳ Ｐゴシック" charset="0"/>
                <a:cs typeface="ＭＳ Ｐゴシック" charset="0"/>
              </a:rPr>
              <a:t> amenable to “many simulations” model of </a:t>
            </a:r>
            <a:r>
              <a:rPr lang="en-US" sz="2000" dirty="0" smtClean="0">
                <a:latin typeface="Arial" charset="0"/>
                <a:ea typeface="ＭＳ Ｐゴシック" charset="0"/>
                <a:cs typeface="ＭＳ Ｐゴシック" charset="0"/>
              </a:rPr>
              <a:t>computing:</a:t>
            </a:r>
            <a:endParaRPr lang="en-US" sz="2000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 lvl="1"/>
            <a:r>
              <a:rPr lang="en-US" sz="2000" dirty="0">
                <a:latin typeface="Arial" charset="0"/>
                <a:ea typeface="ＭＳ Ｐゴシック" charset="0"/>
              </a:rPr>
              <a:t>Many free energy calculations, enhanced sampling </a:t>
            </a:r>
            <a:r>
              <a:rPr lang="en-US" sz="2000" dirty="0" smtClean="0">
                <a:latin typeface="Arial" charset="0"/>
                <a:ea typeface="ＭＳ Ｐゴシック" charset="0"/>
              </a:rPr>
              <a:t>problems.</a:t>
            </a:r>
            <a:endParaRPr lang="en-US" sz="2000" dirty="0">
              <a:latin typeface="Arial" charset="0"/>
              <a:ea typeface="ＭＳ Ｐゴシック" charset="0"/>
            </a:endParaRPr>
          </a:p>
          <a:p>
            <a:pPr lvl="1"/>
            <a:r>
              <a:rPr lang="en-US" sz="2000" dirty="0">
                <a:latin typeface="Arial" charset="0"/>
                <a:ea typeface="ＭＳ Ｐゴシック" charset="0"/>
              </a:rPr>
              <a:t>Many multi-physics simulations are also multi </a:t>
            </a:r>
            <a:r>
              <a:rPr lang="en-US" sz="2000" dirty="0" smtClean="0">
                <a:latin typeface="Arial" charset="0"/>
                <a:ea typeface="ＭＳ Ｐゴシック" charset="0"/>
              </a:rPr>
              <a:t>components.</a:t>
            </a:r>
          </a:p>
          <a:p>
            <a:endParaRPr lang="en-US" sz="2000" dirty="0" smtClean="0"/>
          </a:p>
          <a:p>
            <a:r>
              <a:rPr lang="en-US" sz="2000" dirty="0"/>
              <a:t>S</a:t>
            </a:r>
            <a:r>
              <a:rPr lang="en-US" sz="2000" dirty="0" smtClean="0"/>
              <a:t>ingle </a:t>
            </a:r>
            <a:r>
              <a:rPr lang="ja-JP" altLang="en-US" sz="2000" dirty="0"/>
              <a:t>“</a:t>
            </a:r>
            <a:r>
              <a:rPr lang="en-US" altLang="ja-JP" sz="2000" dirty="0"/>
              <a:t>application</a:t>
            </a:r>
            <a:r>
              <a:rPr lang="ja-JP" altLang="en-US" sz="2000" dirty="0"/>
              <a:t>”</a:t>
            </a:r>
            <a:r>
              <a:rPr lang="en-US" altLang="ja-JP" sz="2000" dirty="0"/>
              <a:t> </a:t>
            </a:r>
            <a:r>
              <a:rPr lang="en-US" altLang="ja-JP" sz="2000" dirty="0" smtClean="0"/>
              <a:t>might </a:t>
            </a:r>
            <a:r>
              <a:rPr lang="en-US" altLang="ja-JP" sz="2000" dirty="0"/>
              <a:t>be  broken into many smaller simulations</a:t>
            </a:r>
          </a:p>
          <a:p>
            <a:endParaRPr lang="en-US" sz="2000" dirty="0" smtClean="0">
              <a:latin typeface="Arial" charset="0"/>
              <a:ea typeface="ＭＳ Ｐゴシック" charset="0"/>
            </a:endParaRPr>
          </a:p>
        </p:txBody>
      </p:sp>
      <p:sp>
        <p:nvSpPr>
          <p:cNvPr id="13315" name="Content Placeholder 2"/>
          <p:cNvSpPr txBox="1">
            <a:spLocks/>
          </p:cNvSpPr>
          <p:nvPr/>
        </p:nvSpPr>
        <p:spPr bwMode="auto">
          <a:xfrm>
            <a:off x="443395" y="3178733"/>
            <a:ext cx="4139821" cy="269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ct val="20000"/>
              </a:spcBef>
              <a:buFontTx/>
              <a:buChar char="•"/>
            </a:pPr>
            <a:endParaRPr lang="en-US" sz="2000" dirty="0" smtClean="0"/>
          </a:p>
          <a:p>
            <a:pPr>
              <a:spcBef>
                <a:spcPct val="20000"/>
              </a:spcBef>
              <a:buFontTx/>
              <a:buChar char="•"/>
            </a:pPr>
            <a:r>
              <a:rPr lang="en-US" sz="2000" dirty="0"/>
              <a:t>This is not </a:t>
            </a:r>
            <a:r>
              <a:rPr lang="en-US" sz="2000" i="1" dirty="0"/>
              <a:t>just</a:t>
            </a:r>
            <a:r>
              <a:rPr lang="en-US" sz="2000" dirty="0"/>
              <a:t> HTC or HPC, but </a:t>
            </a:r>
            <a:r>
              <a:rPr lang="en-US" sz="2000" dirty="0" smtClean="0"/>
              <a:t>complex application objectives</a:t>
            </a:r>
          </a:p>
          <a:p>
            <a:pPr lvl="1">
              <a:spcBef>
                <a:spcPct val="20000"/>
              </a:spcBef>
              <a:buFontTx/>
              <a:buChar char="•"/>
            </a:pPr>
            <a:r>
              <a:rPr lang="en-US" sz="2000" dirty="0" smtClean="0"/>
              <a:t>Isn’t about just peak </a:t>
            </a:r>
            <a:r>
              <a:rPr lang="en-US" sz="2000" dirty="0" err="1" smtClean="0"/>
              <a:t>perf</a:t>
            </a:r>
            <a:r>
              <a:rPr lang="en-US" sz="2000" dirty="0" smtClean="0"/>
              <a:t>, nor maximal throughput</a:t>
            </a:r>
          </a:p>
          <a:p>
            <a:pPr lvl="1">
              <a:spcBef>
                <a:spcPct val="20000"/>
              </a:spcBef>
              <a:buFontTx/>
              <a:buChar char="•"/>
            </a:pPr>
            <a:r>
              <a:rPr lang="en-US" sz="2000" dirty="0" smtClean="0"/>
              <a:t>Given access to X cores/nodes – slice/dice or distribute as needed </a:t>
            </a:r>
          </a:p>
          <a:p>
            <a:pPr>
              <a:spcBef>
                <a:spcPct val="20000"/>
              </a:spcBef>
              <a:buFontTx/>
              <a:buChar char="•"/>
            </a:pPr>
            <a:endParaRPr lang="en-US" sz="2000" dirty="0" smtClean="0"/>
          </a:p>
        </p:txBody>
      </p:sp>
      <p:sp>
        <p:nvSpPr>
          <p:cNvPr id="13321" name="Content Placeholder 2"/>
          <p:cNvSpPr txBox="1">
            <a:spLocks/>
          </p:cNvSpPr>
          <p:nvPr/>
        </p:nvSpPr>
        <p:spPr bwMode="auto">
          <a:xfrm>
            <a:off x="6054725" y="5597525"/>
            <a:ext cx="342900" cy="44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lvl="1">
              <a:spcBef>
                <a:spcPct val="20000"/>
              </a:spcBef>
            </a:pPr>
            <a:endParaRPr lang="en-US" sz="1800" dirty="0">
              <a:solidFill>
                <a:srgbClr val="5F5F5F"/>
              </a:solidFill>
            </a:endParaRPr>
          </a:p>
        </p:txBody>
      </p:sp>
      <p:pic>
        <p:nvPicPr>
          <p:cNvPr id="11" name="Content Placeholder 6" descr="hpc-htc-scalin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59" r="-4259"/>
          <a:stretch>
            <a:fillRect/>
          </a:stretch>
        </p:blipFill>
        <p:spPr bwMode="auto">
          <a:xfrm>
            <a:off x="4406136" y="3299572"/>
            <a:ext cx="4635944" cy="25540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Unified Semantics</a:t>
            </a:r>
          </a:p>
        </p:txBody>
      </p:sp>
      <p:sp>
        <p:nvSpPr>
          <p:cNvPr id="22530" name="Rectangle 2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r>
              <a:rPr lang="en-US"/>
              <a:t>saga-python provides not only a common API, but also unified semantics across heterogeneous middleware:</a:t>
            </a:r>
          </a:p>
          <a:p>
            <a:pPr marL="482136" lvl="1"/>
            <a:r>
              <a:rPr lang="en-US"/>
              <a:t>Transparent Remote operations (SSH / GSISSH tunneling)</a:t>
            </a:r>
          </a:p>
          <a:p>
            <a:pPr marL="482136" lvl="1"/>
            <a:r>
              <a:rPr lang="en-US"/>
              <a:t>Asynchronous operations</a:t>
            </a:r>
          </a:p>
          <a:p>
            <a:pPr marL="482136" lvl="1"/>
            <a:r>
              <a:rPr lang="en-US"/>
              <a:t>Callbacks</a:t>
            </a:r>
          </a:p>
          <a:p>
            <a:pPr marL="482136" lvl="1"/>
            <a:r>
              <a:rPr lang="en-US"/>
              <a:t>Error Handling</a:t>
            </a:r>
          </a:p>
        </p:txBody>
      </p:sp>
    </p:spTree>
    <p:extLst>
      <p:ext uri="{BB962C8B-B14F-4D97-AF65-F5344CB8AC3E}">
        <p14:creationId xmlns:p14="http://schemas.microsoft.com/office/powerpoint/2010/main" val="4086357526"/>
      </p:ext>
    </p:extLst>
  </p:cSld>
  <p:clrMapOvr>
    <a:masterClrMapping/>
  </p:clrMapOvr>
  <p:transition xmlns:p14="http://schemas.microsoft.com/office/powerpoint/2010/main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Supported Middleware and Services</a:t>
            </a:r>
          </a:p>
        </p:txBody>
      </p:sp>
      <p:sp>
        <p:nvSpPr>
          <p:cNvPr id="2355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250031" y="2241351"/>
            <a:ext cx="8643938" cy="4491633"/>
          </a:xfrm>
          <a:ln/>
        </p:spPr>
        <p:txBody>
          <a:bodyPr/>
          <a:lstStyle/>
          <a:p>
            <a:r>
              <a:rPr lang="en-US"/>
              <a:t>Job Submission Systems</a:t>
            </a:r>
          </a:p>
          <a:p>
            <a:pPr marL="482186" lvl="1"/>
            <a:r>
              <a:rPr lang="en-US"/>
              <a:t>SSH, GSISSH, Condor, Condor-G, PBS(-Pro), TORQUE, SGE, SLURM</a:t>
            </a:r>
          </a:p>
          <a:p>
            <a:r>
              <a:rPr lang="en-US"/>
              <a:t>File / Data Management</a:t>
            </a:r>
          </a:p>
          <a:p>
            <a:pPr marL="482186" lvl="1"/>
            <a:r>
              <a:rPr lang="en-US"/>
              <a:t>SFTP, GSIFTP, HTTP, HTTPS, (iRODS under development) </a:t>
            </a:r>
          </a:p>
          <a:p>
            <a:r>
              <a:rPr lang="en-US"/>
              <a:t> Resource Management / Clouds</a:t>
            </a:r>
          </a:p>
          <a:p>
            <a:pPr marL="482186" lvl="1"/>
            <a:r>
              <a:rPr lang="en-US"/>
              <a:t>Amazon EC2 (</a:t>
            </a:r>
            <a:r>
              <a:rPr lang="ja-JP" altLang="en-US">
                <a:latin typeface="Arial"/>
              </a:rPr>
              <a:t>‘</a:t>
            </a:r>
            <a:r>
              <a:rPr lang="en-US"/>
              <a:t>libcloud</a:t>
            </a:r>
            <a:r>
              <a:rPr lang="ja-JP" altLang="en-US">
                <a:latin typeface="Arial"/>
              </a:rPr>
              <a:t>’</a:t>
            </a:r>
            <a:r>
              <a:rPr lang="en-US"/>
              <a:t>-based)</a:t>
            </a:r>
          </a:p>
        </p:txBody>
      </p:sp>
    </p:spTree>
    <p:extLst>
      <p:ext uri="{BB962C8B-B14F-4D97-AF65-F5344CB8AC3E}">
        <p14:creationId xmlns:p14="http://schemas.microsoft.com/office/powerpoint/2010/main" val="838503081"/>
      </p:ext>
    </p:extLst>
  </p:cSld>
  <p:clrMapOvr>
    <a:masterClrMapping/>
  </p:clrMapOvr>
  <p:transition xmlns:p14="http://schemas.microsoft.com/office/powerpoint/2010/main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Rectangle 1"/>
          <p:cNvSpPr>
            <a:spLocks noChangeArrowheads="1"/>
          </p:cNvSpPr>
          <p:nvPr>
            <p:ph type="title"/>
          </p:nvPr>
        </p:nvSpPr>
        <p:spPr>
          <a:xfrm>
            <a:off x="669727" y="312539"/>
            <a:ext cx="7803431" cy="1518047"/>
          </a:xfrm>
        </p:spPr>
        <p:txBody>
          <a:bodyPr/>
          <a:lstStyle/>
          <a:p>
            <a:r>
              <a:rPr lang="en-US" sz="4200"/>
              <a:t>SAGA-Python: Status Quo</a:t>
            </a:r>
            <a:endParaRPr lang="en-US"/>
          </a:p>
        </p:txBody>
      </p:sp>
      <p:sp>
        <p:nvSpPr>
          <p:cNvPr id="3074" name="Rectangle 2"/>
          <p:cNvSpPr>
            <a:spLocks noChangeArrowheads="1"/>
          </p:cNvSpPr>
          <p:nvPr>
            <p:ph type="body" idx="1"/>
          </p:nvPr>
        </p:nvSpPr>
        <p:spPr>
          <a:xfrm>
            <a:off x="669727" y="1835051"/>
            <a:ext cx="7803431" cy="4419079"/>
          </a:xfrm>
        </p:spPr>
        <p:txBody>
          <a:bodyPr anchor="t"/>
          <a:lstStyle/>
          <a:p>
            <a:pPr marL="312528" indent="-312528">
              <a:buSzPct val="75000"/>
              <a:buFontTx/>
              <a:buChar char="•"/>
            </a:pPr>
            <a:r>
              <a:rPr lang="en-US"/>
              <a:t>Stable Release: 0.9.15</a:t>
            </a:r>
          </a:p>
          <a:p>
            <a:pPr marL="625056" lvl="1" indent="-312528">
              <a:buSzPct val="75000"/>
              <a:buFontTx/>
              <a:buChar char="•"/>
            </a:pPr>
            <a:r>
              <a:rPr lang="en-US"/>
              <a:t>Improved file-transfer capabilities via SFTP/SCP</a:t>
            </a:r>
          </a:p>
          <a:p>
            <a:pPr marL="625056" lvl="1" indent="-312528">
              <a:buSzPct val="75000"/>
              <a:buFontTx/>
              <a:buChar char="•"/>
            </a:pPr>
            <a:r>
              <a:rPr lang="en-US"/>
              <a:t>Two new adaptors</a:t>
            </a:r>
          </a:p>
          <a:p>
            <a:pPr marL="937584" lvl="2" indent="-312528">
              <a:buSzPct val="75000"/>
              <a:buFontTx/>
              <a:buChar char="•"/>
            </a:pPr>
            <a:r>
              <a:rPr lang="en-US"/>
              <a:t>Platform LSF (successfully tested on XSEDE)</a:t>
            </a:r>
          </a:p>
          <a:p>
            <a:pPr marL="937584" lvl="2" indent="-312528">
              <a:buSzPct val="75000"/>
              <a:buFontTx/>
              <a:buChar char="•"/>
            </a:pPr>
            <a:r>
              <a:rPr lang="en-US"/>
              <a:t>IBM LoadLeveler (currently being tested) </a:t>
            </a:r>
          </a:p>
        </p:txBody>
      </p:sp>
    </p:spTree>
    <p:extLst>
      <p:ext uri="{BB962C8B-B14F-4D97-AF65-F5344CB8AC3E}">
        <p14:creationId xmlns:p14="http://schemas.microsoft.com/office/powerpoint/2010/main" val="3550736592"/>
      </p:ext>
    </p:extLst>
  </p:cSld>
  <p:clrMapOvr>
    <a:masterClrMapping/>
  </p:clrMapOvr>
  <p:transition xmlns:p14="http://schemas.microsoft.com/office/powerpoint/2010/main"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Rectangle 1"/>
          <p:cNvSpPr>
            <a:spLocks noChangeArrowheads="1"/>
          </p:cNvSpPr>
          <p:nvPr>
            <p:ph type="title"/>
          </p:nvPr>
        </p:nvSpPr>
        <p:spPr>
          <a:xfrm>
            <a:off x="669727" y="312539"/>
            <a:ext cx="7803431" cy="1518047"/>
          </a:xfrm>
        </p:spPr>
        <p:txBody>
          <a:bodyPr/>
          <a:lstStyle/>
          <a:p>
            <a:r>
              <a:rPr lang="en-US" sz="4200" dirty="0"/>
              <a:t>SAGA-Python: Community</a:t>
            </a:r>
            <a:endParaRPr lang="en-US" dirty="0"/>
          </a:p>
        </p:txBody>
      </p:sp>
      <p:sp>
        <p:nvSpPr>
          <p:cNvPr id="4098" name="Rectangle 2"/>
          <p:cNvSpPr>
            <a:spLocks noChangeArrowheads="1"/>
          </p:cNvSpPr>
          <p:nvPr>
            <p:ph type="body" idx="1"/>
          </p:nvPr>
        </p:nvSpPr>
        <p:spPr>
          <a:xfrm>
            <a:off x="463794" y="1720899"/>
            <a:ext cx="7803431" cy="3320120"/>
          </a:xfrm>
        </p:spPr>
        <p:txBody>
          <a:bodyPr anchor="t"/>
          <a:lstStyle/>
          <a:p>
            <a:pPr marL="281275" indent="-281275" defTabSz="369453">
              <a:spcBef>
                <a:spcPts val="2601"/>
              </a:spcBef>
              <a:buSzPct val="75000"/>
              <a:buFontTx/>
              <a:buChar char="•"/>
            </a:pPr>
            <a:r>
              <a:rPr lang="en-US" sz="2200" dirty="0"/>
              <a:t>New SAGA-Python users include</a:t>
            </a:r>
          </a:p>
          <a:p>
            <a:pPr marL="562550" lvl="1" indent="-281275" defTabSz="369453">
              <a:spcBef>
                <a:spcPts val="2601"/>
              </a:spcBef>
              <a:buSzPct val="75000"/>
              <a:buFontTx/>
              <a:buChar char="•"/>
            </a:pPr>
            <a:r>
              <a:rPr lang="en-US" sz="2200" i="1" dirty="0"/>
              <a:t>KIST (Korea Institute of Technology)</a:t>
            </a:r>
            <a:r>
              <a:rPr lang="en-US" sz="2200" dirty="0"/>
              <a:t> - contributed </a:t>
            </a:r>
            <a:r>
              <a:rPr lang="en-US" sz="2200" dirty="0" err="1"/>
              <a:t>LoadLeveler</a:t>
            </a:r>
            <a:r>
              <a:rPr lang="en-US" sz="2200" dirty="0"/>
              <a:t> adaptor; SAGA-based web portal for a National Supercomputing Service Platform (</a:t>
            </a:r>
            <a:r>
              <a:rPr lang="en-US" sz="2200" dirty="0" err="1"/>
              <a:t>Hangi</a:t>
            </a:r>
            <a:r>
              <a:rPr lang="en-US" sz="2200" dirty="0"/>
              <a:t> Kim)</a:t>
            </a:r>
          </a:p>
          <a:p>
            <a:pPr marL="562550" lvl="1" indent="-281275" defTabSz="369453">
              <a:spcBef>
                <a:spcPts val="2601"/>
              </a:spcBef>
              <a:buSzPct val="75000"/>
              <a:buFontTx/>
              <a:buChar char="•"/>
            </a:pPr>
            <a:r>
              <a:rPr lang="en-US" sz="2200" i="1" dirty="0"/>
              <a:t>Imperial College London</a:t>
            </a:r>
            <a:r>
              <a:rPr lang="en-US" sz="2200" dirty="0"/>
              <a:t> - SAGA-based </a:t>
            </a:r>
            <a:r>
              <a:rPr lang="en-US" sz="2200" dirty="0" err="1"/>
              <a:t>LibHPC</a:t>
            </a:r>
            <a:r>
              <a:rPr lang="en-US" sz="2200" dirty="0"/>
              <a:t> (Jeremy Cohen)</a:t>
            </a:r>
          </a:p>
          <a:p>
            <a:pPr marL="562550" lvl="1" indent="-281275" defTabSz="369453">
              <a:spcBef>
                <a:spcPts val="2601"/>
              </a:spcBef>
              <a:buSzPct val="75000"/>
              <a:buFontTx/>
              <a:buChar char="•"/>
            </a:pPr>
            <a:r>
              <a:rPr lang="en-US" sz="2200" i="1" dirty="0" err="1"/>
              <a:t>Universitat</a:t>
            </a:r>
            <a:r>
              <a:rPr lang="en-US" sz="2200" i="1" dirty="0"/>
              <a:t> </a:t>
            </a:r>
            <a:r>
              <a:rPr lang="en-US" sz="2200" i="1" dirty="0" err="1"/>
              <a:t>Pompeu</a:t>
            </a:r>
            <a:r>
              <a:rPr lang="en-US" sz="2200" i="1" dirty="0"/>
              <a:t> </a:t>
            </a:r>
            <a:r>
              <a:rPr lang="en-US" sz="2200" i="1" dirty="0" err="1"/>
              <a:t>Fabra</a:t>
            </a:r>
            <a:r>
              <a:rPr lang="en-US" sz="2200" dirty="0"/>
              <a:t> (Barcelona) - contributed to SGE adaptor; SAGA-based genomic workflow engine (Christian Perez-Llamas</a:t>
            </a:r>
            <a:r>
              <a:rPr lang="en-US" sz="2200" dirty="0" smtClean="0"/>
              <a:t>)</a:t>
            </a:r>
          </a:p>
          <a:p>
            <a:pPr marL="562550" lvl="1" indent="-281275" defTabSz="369453">
              <a:spcBef>
                <a:spcPts val="2601"/>
              </a:spcBef>
              <a:buSzPct val="75000"/>
              <a:buFontTx/>
              <a:buChar char="•"/>
            </a:pPr>
            <a:r>
              <a:rPr lang="en-US" sz="2200" i="1" dirty="0" smtClean="0"/>
              <a:t>Brookhaven National Labs – PANDA Pilot Job System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135390828"/>
      </p:ext>
    </p:extLst>
  </p:cSld>
  <p:clrMapOvr>
    <a:masterClrMapping/>
  </p:clrMapOvr>
  <p:transition xmlns:p14="http://schemas.microsoft.com/office/powerpoint/2010/main"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SAGA-Pilot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5729" y="1022696"/>
            <a:ext cx="8694574" cy="4876382"/>
          </a:xfrm>
        </p:spPr>
        <p:txBody>
          <a:bodyPr/>
          <a:lstStyle/>
          <a:p>
            <a:r>
              <a:rPr lang="en-US" sz="1800" dirty="0" smtClean="0"/>
              <a:t>Next </a:t>
            </a:r>
            <a:r>
              <a:rPr lang="en-US" sz="1800" dirty="0"/>
              <a:t>generation </a:t>
            </a:r>
            <a:r>
              <a:rPr lang="en-US" sz="1800" dirty="0" err="1" smtClean="0"/>
              <a:t>BigJob</a:t>
            </a:r>
            <a:r>
              <a:rPr lang="en-US" sz="1800" dirty="0" smtClean="0"/>
              <a:t>: Lightweight</a:t>
            </a:r>
            <a:r>
              <a:rPr lang="en-US" sz="1800" dirty="0"/>
              <a:t>, portable, fast, scalable pilot </a:t>
            </a:r>
            <a:r>
              <a:rPr lang="en-US" sz="1800" dirty="0" smtClean="0"/>
              <a:t>framework</a:t>
            </a:r>
            <a:endParaRPr lang="en-US" sz="1800" dirty="0"/>
          </a:p>
          <a:p>
            <a:r>
              <a:rPr lang="en-US" sz="1800" dirty="0"/>
              <a:t>Focuses on enabling CS research </a:t>
            </a:r>
          </a:p>
          <a:p>
            <a:pPr lvl="1"/>
            <a:r>
              <a:rPr lang="en-US" dirty="0" smtClean="0"/>
              <a:t>But might just be able to support some “production” users</a:t>
            </a:r>
          </a:p>
          <a:p>
            <a:pPr lvl="1"/>
            <a:r>
              <a:rPr lang="en-US" dirty="0" smtClean="0"/>
              <a:t>Focuses </a:t>
            </a:r>
            <a:r>
              <a:rPr lang="en-US" dirty="0"/>
              <a:t>on pilot jobs, but will enable research on pilot data</a:t>
            </a:r>
          </a:p>
          <a:p>
            <a:r>
              <a:rPr lang="en-US" sz="1800" dirty="0" smtClean="0"/>
              <a:t>Scalability </a:t>
            </a:r>
            <a:r>
              <a:rPr lang="en-US" sz="1800" dirty="0"/>
              <a:t>(up and out</a:t>
            </a:r>
            <a:r>
              <a:rPr lang="en-US" sz="1800" dirty="0" smtClean="0"/>
              <a:t>)</a:t>
            </a:r>
          </a:p>
          <a:p>
            <a:pPr lvl="1"/>
            <a:r>
              <a:rPr lang="en-US" dirty="0"/>
              <a:t>L</a:t>
            </a:r>
            <a:r>
              <a:rPr lang="en-US" dirty="0" smtClean="0"/>
              <a:t>ightweight </a:t>
            </a:r>
            <a:r>
              <a:rPr lang="en-US" dirty="0"/>
              <a:t>data model </a:t>
            </a:r>
          </a:p>
          <a:p>
            <a:pPr lvl="1"/>
            <a:r>
              <a:rPr lang="en-US" dirty="0" smtClean="0"/>
              <a:t>Bulk </a:t>
            </a:r>
            <a:r>
              <a:rPr lang="en-US" dirty="0"/>
              <a:t>operations </a:t>
            </a:r>
          </a:p>
          <a:p>
            <a:pPr lvl="1"/>
            <a:r>
              <a:rPr lang="en-US" dirty="0"/>
              <a:t>N</a:t>
            </a:r>
            <a:r>
              <a:rPr lang="en-US" dirty="0" smtClean="0"/>
              <a:t>otifications </a:t>
            </a:r>
            <a:r>
              <a:rPr lang="en-US" dirty="0"/>
              <a:t>/ support for </a:t>
            </a:r>
            <a:r>
              <a:rPr lang="en-US" dirty="0" err="1"/>
              <a:t>async</a:t>
            </a:r>
            <a:r>
              <a:rPr lang="en-US" dirty="0"/>
              <a:t> programming </a:t>
            </a:r>
            <a:endParaRPr lang="en-US" dirty="0" smtClean="0"/>
          </a:p>
          <a:p>
            <a:r>
              <a:rPr lang="en-US" sz="1800" dirty="0" smtClean="0"/>
              <a:t>Supports </a:t>
            </a:r>
            <a:r>
              <a:rPr lang="en-US" sz="1800" dirty="0" smtClean="0"/>
              <a:t>Research</a:t>
            </a:r>
          </a:p>
          <a:p>
            <a:pPr lvl="1"/>
            <a:r>
              <a:rPr lang="en-US" dirty="0" smtClean="0"/>
              <a:t>Pluggable </a:t>
            </a:r>
            <a:r>
              <a:rPr lang="en-US" dirty="0"/>
              <a:t>schedulers </a:t>
            </a:r>
          </a:p>
          <a:p>
            <a:pPr lvl="1"/>
            <a:r>
              <a:rPr lang="en-US" dirty="0"/>
              <a:t>H</a:t>
            </a:r>
            <a:r>
              <a:rPr lang="en-US" dirty="0" smtClean="0"/>
              <a:t>igh </a:t>
            </a:r>
            <a:r>
              <a:rPr lang="en-US" dirty="0"/>
              <a:t>degree of introspection, provenance 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onsistent </a:t>
            </a:r>
            <a:r>
              <a:rPr lang="en-US" dirty="0"/>
              <a:t>and verifiable performance</a:t>
            </a:r>
          </a:p>
        </p:txBody>
      </p:sp>
    </p:spTree>
    <p:extLst>
      <p:ext uri="{BB962C8B-B14F-4D97-AF65-F5344CB8AC3E}">
        <p14:creationId xmlns:p14="http://schemas.microsoft.com/office/powerpoint/2010/main" val="28488395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SAGA-Pilot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Status: </a:t>
            </a:r>
          </a:p>
          <a:p>
            <a:pPr lvl="1"/>
            <a:r>
              <a:rPr lang="en-US" dirty="0" smtClean="0"/>
              <a:t>First beta release soon</a:t>
            </a:r>
          </a:p>
          <a:p>
            <a:pPr lvl="1"/>
            <a:r>
              <a:rPr lang="en-US" dirty="0" smtClean="0"/>
              <a:t>Fit </a:t>
            </a:r>
            <a:r>
              <a:rPr lang="en-US" dirty="0"/>
              <a:t>for research in Q1/2014 </a:t>
            </a:r>
          </a:p>
          <a:p>
            <a:pPr lvl="1"/>
            <a:r>
              <a:rPr lang="en-US" dirty="0" smtClean="0"/>
              <a:t>Already </a:t>
            </a:r>
            <a:r>
              <a:rPr lang="en-US" dirty="0"/>
              <a:t>significantly faster than </a:t>
            </a:r>
            <a:r>
              <a:rPr lang="en-US" dirty="0" err="1"/>
              <a:t>BigJob</a:t>
            </a:r>
            <a:r>
              <a:rPr lang="en-US" dirty="0"/>
              <a:t>, while maintaining </a:t>
            </a:r>
            <a:r>
              <a:rPr lang="en-US" dirty="0" smtClean="0"/>
              <a:t>portability</a:t>
            </a:r>
          </a:p>
          <a:p>
            <a:r>
              <a:rPr lang="en-US" dirty="0" smtClean="0"/>
              <a:t>Current Users</a:t>
            </a:r>
            <a:r>
              <a:rPr lang="en-US" dirty="0"/>
              <a:t>: </a:t>
            </a:r>
          </a:p>
          <a:p>
            <a:pPr lvl="1"/>
            <a:r>
              <a:rPr lang="en-US" dirty="0" smtClean="0"/>
              <a:t>Mostly </a:t>
            </a:r>
            <a:r>
              <a:rPr lang="en-US" dirty="0"/>
              <a:t>in-</a:t>
            </a:r>
            <a:r>
              <a:rPr lang="en-US" dirty="0" smtClean="0"/>
              <a:t>group, e.g. </a:t>
            </a:r>
            <a:r>
              <a:rPr lang="en-US" dirty="0"/>
              <a:t>AIMES, Tiered Resource </a:t>
            </a:r>
            <a:r>
              <a:rPr lang="en-US" dirty="0" err="1"/>
              <a:t>OverlaY</a:t>
            </a:r>
            <a:r>
              <a:rPr lang="en-US" dirty="0"/>
              <a:t> (TROY</a:t>
            </a:r>
            <a:r>
              <a:rPr lang="en-US" dirty="0" smtClean="0"/>
              <a:t>)</a:t>
            </a:r>
            <a:endParaRPr lang="en-US" dirty="0"/>
          </a:p>
          <a:p>
            <a:pPr lvl="1"/>
            <a:r>
              <a:rPr lang="en-US" dirty="0" smtClean="0"/>
              <a:t>CS Researchers, e.g., CI, modeling </a:t>
            </a:r>
            <a:r>
              <a:rPr lang="en-US" dirty="0"/>
              <a:t>and federation </a:t>
            </a:r>
          </a:p>
          <a:p>
            <a:pPr lvl="1"/>
            <a:r>
              <a:rPr lang="en-US" dirty="0"/>
              <a:t>R</a:t>
            </a:r>
            <a:r>
              <a:rPr lang="en-US" dirty="0" smtClean="0"/>
              <a:t>esearch </a:t>
            </a:r>
            <a:r>
              <a:rPr lang="en-US" dirty="0"/>
              <a:t>on </a:t>
            </a:r>
            <a:r>
              <a:rPr lang="en-US" dirty="0" smtClean="0"/>
              <a:t>Multi</a:t>
            </a:r>
            <a:r>
              <a:rPr lang="en-US" dirty="0"/>
              <a:t>-level scheduling, a</a:t>
            </a:r>
            <a:r>
              <a:rPr lang="en-US" dirty="0" smtClean="0"/>
              <a:t>ffinities 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98398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Title 1"/>
          <p:cNvSpPr>
            <a:spLocks noGrp="1"/>
          </p:cNvSpPr>
          <p:nvPr>
            <p:ph type="title"/>
          </p:nvPr>
        </p:nvSpPr>
        <p:spPr>
          <a:xfrm>
            <a:off x="195263" y="185738"/>
            <a:ext cx="8694737" cy="808037"/>
          </a:xfrm>
        </p:spPr>
        <p:txBody>
          <a:bodyPr/>
          <a:lstStyle/>
          <a:p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References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3794" name="Content Placeholder 2"/>
          <p:cNvSpPr>
            <a:spLocks noGrp="1"/>
          </p:cNvSpPr>
          <p:nvPr>
            <p:ph idx="1"/>
          </p:nvPr>
        </p:nvSpPr>
        <p:spPr>
          <a:xfrm>
            <a:off x="195263" y="1214172"/>
            <a:ext cx="8694737" cy="4876800"/>
          </a:xfrm>
        </p:spPr>
        <p:txBody>
          <a:bodyPr/>
          <a:lstStyle/>
          <a:p>
            <a:pPr>
              <a:defRPr/>
            </a:pPr>
            <a:r>
              <a:rPr lang="en-US" sz="2400" dirty="0">
                <a:solidFill>
                  <a:srgbClr val="0D0D0D"/>
                </a:solidFill>
                <a:latin typeface="Arial" charset="0"/>
                <a:ea typeface="ＭＳ Ｐゴシック" charset="0"/>
                <a:cs typeface="ＭＳ Ｐゴシック" charset="0"/>
              </a:rPr>
              <a:t>SAGA-Python:</a:t>
            </a:r>
          </a:p>
          <a:p>
            <a:pPr lvl="1">
              <a:defRPr/>
            </a:pPr>
            <a:r>
              <a:rPr lang="en-US" sz="2400" dirty="0">
                <a:solidFill>
                  <a:srgbClr val="606060"/>
                </a:solidFill>
                <a:latin typeface="Arial" charset="0"/>
                <a:ea typeface="ＭＳ Ｐゴシック" charset="0"/>
              </a:rPr>
              <a:t>http://saga-</a:t>
            </a:r>
            <a:r>
              <a:rPr lang="en-US" sz="2400" dirty="0" err="1">
                <a:solidFill>
                  <a:srgbClr val="606060"/>
                </a:solidFill>
                <a:latin typeface="Arial" charset="0"/>
                <a:ea typeface="ＭＳ Ｐゴシック" charset="0"/>
              </a:rPr>
              <a:t>project.github.io</a:t>
            </a:r>
            <a:r>
              <a:rPr lang="en-US" sz="2400" dirty="0">
                <a:solidFill>
                  <a:srgbClr val="606060"/>
                </a:solidFill>
                <a:latin typeface="Arial" charset="0"/>
                <a:ea typeface="ＭＳ Ｐゴシック" charset="0"/>
              </a:rPr>
              <a:t>/saga-python/</a:t>
            </a:r>
          </a:p>
          <a:p>
            <a:pPr>
              <a:spcBef>
                <a:spcPts val="1200"/>
              </a:spcBef>
              <a:defRPr/>
            </a:pPr>
            <a:r>
              <a:rPr lang="en-US" sz="2400" dirty="0" err="1">
                <a:solidFill>
                  <a:srgbClr val="0D0D0D"/>
                </a:solidFill>
                <a:latin typeface="Arial" charset="0"/>
                <a:ea typeface="ＭＳ Ｐゴシック" charset="0"/>
                <a:cs typeface="ＭＳ Ｐゴシック" charset="0"/>
              </a:rPr>
              <a:t>BigJob</a:t>
            </a:r>
            <a:r>
              <a:rPr lang="en-US" sz="2400" dirty="0">
                <a:solidFill>
                  <a:srgbClr val="0D0D0D"/>
                </a:solidFill>
                <a:latin typeface="Arial" charset="0"/>
                <a:ea typeface="ＭＳ Ｐゴシック" charset="0"/>
                <a:cs typeface="ＭＳ Ｐゴシック" charset="0"/>
              </a:rPr>
              <a:t>: An implementation of P*</a:t>
            </a:r>
          </a:p>
          <a:p>
            <a:pPr lvl="1">
              <a:defRPr/>
            </a:pPr>
            <a:r>
              <a:rPr lang="en-US" sz="2400" dirty="0">
                <a:solidFill>
                  <a:srgbClr val="606060"/>
                </a:solidFill>
                <a:latin typeface="Arial" charset="0"/>
                <a:ea typeface="ＭＳ Ｐゴシック" charset="0"/>
              </a:rPr>
              <a:t>http://saga-</a:t>
            </a:r>
            <a:r>
              <a:rPr lang="en-US" sz="2400" dirty="0" err="1">
                <a:solidFill>
                  <a:srgbClr val="606060"/>
                </a:solidFill>
                <a:latin typeface="Arial" charset="0"/>
                <a:ea typeface="ＭＳ Ｐゴシック" charset="0"/>
              </a:rPr>
              <a:t>project.github.io</a:t>
            </a:r>
            <a:r>
              <a:rPr lang="en-US" sz="2400" dirty="0">
                <a:solidFill>
                  <a:srgbClr val="606060"/>
                </a:solidFill>
                <a:latin typeface="Arial" charset="0"/>
                <a:ea typeface="ＭＳ Ｐゴシック" charset="0"/>
              </a:rPr>
              <a:t>/</a:t>
            </a:r>
            <a:r>
              <a:rPr lang="en-US" sz="2400" dirty="0" err="1">
                <a:solidFill>
                  <a:srgbClr val="606060"/>
                </a:solidFill>
                <a:latin typeface="Arial" charset="0"/>
                <a:ea typeface="ＭＳ Ｐゴシック" charset="0"/>
              </a:rPr>
              <a:t>BigJob</a:t>
            </a:r>
            <a:r>
              <a:rPr lang="en-US" sz="2400" dirty="0">
                <a:solidFill>
                  <a:srgbClr val="606060"/>
                </a:solidFill>
                <a:latin typeface="Arial" charset="0"/>
                <a:ea typeface="ＭＳ Ｐゴシック" charset="0"/>
              </a:rPr>
              <a:t>/</a:t>
            </a:r>
          </a:p>
          <a:p>
            <a:pPr>
              <a:spcBef>
                <a:spcPts val="1200"/>
              </a:spcBef>
              <a:defRPr/>
            </a:pPr>
            <a:r>
              <a:rPr lang="en-US" sz="2400" dirty="0" smtClean="0">
                <a:solidFill>
                  <a:srgbClr val="0D0D0D"/>
                </a:solidFill>
                <a:latin typeface="Arial" charset="0"/>
                <a:ea typeface="ＭＳ Ｐゴシック" charset="0"/>
                <a:cs typeface="ＭＳ Ｐゴシック" charset="0"/>
              </a:rPr>
              <a:t>SAGA-Project:</a:t>
            </a:r>
          </a:p>
          <a:p>
            <a:pPr lvl="1">
              <a:spcBef>
                <a:spcPts val="1200"/>
              </a:spcBef>
              <a:defRPr/>
            </a:pPr>
            <a:r>
              <a:rPr lang="en-US" sz="2400" dirty="0" smtClean="0">
                <a:solidFill>
                  <a:srgbClr val="0D0D0D"/>
                </a:solidFill>
                <a:latin typeface="Arial" charset="0"/>
                <a:ea typeface="ＭＳ Ｐゴシック" charset="0"/>
                <a:cs typeface="ＭＳ Ｐゴシック" charset="0"/>
                <a:hlinkClick r:id="rId2"/>
              </a:rPr>
              <a:t>http://saga-project.org</a:t>
            </a:r>
            <a:endParaRPr lang="en-US" sz="2400" dirty="0">
              <a:solidFill>
                <a:srgbClr val="0D0D0D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spcBef>
                <a:spcPts val="1200"/>
              </a:spcBef>
              <a:defRPr/>
            </a:pPr>
            <a:r>
              <a:rPr lang="en-US" sz="2400" dirty="0" smtClean="0">
                <a:solidFill>
                  <a:srgbClr val="0D0D0D"/>
                </a:solidFill>
                <a:latin typeface="Arial" charset="0"/>
                <a:ea typeface="ＭＳ Ｐゴシック" charset="0"/>
                <a:cs typeface="ＭＳ Ｐゴシック" charset="0"/>
              </a:rPr>
              <a:t>SAGA-Pilot: </a:t>
            </a:r>
          </a:p>
          <a:p>
            <a:pPr lvl="1">
              <a:spcBef>
                <a:spcPts val="1200"/>
              </a:spcBef>
              <a:defRPr/>
            </a:pPr>
            <a:r>
              <a:rPr lang="en-US" sz="2400" dirty="0" smtClean="0">
                <a:solidFill>
                  <a:srgbClr val="0D0D0D"/>
                </a:solidFill>
                <a:latin typeface="Arial" charset="0"/>
                <a:ea typeface="ＭＳ Ｐゴシック" charset="0"/>
                <a:cs typeface="ＭＳ Ｐゴシック" charset="0"/>
              </a:rPr>
              <a:t>Coming Soon</a:t>
            </a:r>
          </a:p>
          <a:p>
            <a:pPr>
              <a:spcBef>
                <a:spcPts val="1200"/>
              </a:spcBef>
              <a:defRPr/>
            </a:pPr>
            <a:r>
              <a:rPr lang="en-US" sz="2400" dirty="0" smtClean="0">
                <a:solidFill>
                  <a:srgbClr val="0D0D0D"/>
                </a:solidFill>
                <a:latin typeface="Arial" charset="0"/>
                <a:ea typeface="ＭＳ Ｐゴシック" charset="0"/>
                <a:cs typeface="ＭＳ Ｐゴシック" charset="0"/>
              </a:rPr>
              <a:t>TROY:</a:t>
            </a:r>
          </a:p>
          <a:p>
            <a:pPr lvl="1">
              <a:spcBef>
                <a:spcPts val="1200"/>
              </a:spcBef>
              <a:defRPr/>
            </a:pPr>
            <a:r>
              <a:rPr lang="en-US" sz="2400" dirty="0" smtClean="0">
                <a:solidFill>
                  <a:srgbClr val="0D0D0D"/>
                </a:solidFill>
                <a:latin typeface="Arial" charset="0"/>
                <a:ea typeface="ＭＳ Ｐゴシック" charset="0"/>
                <a:cs typeface="ＭＳ Ｐゴシック" charset="0"/>
              </a:rPr>
              <a:t>Coming Soon </a:t>
            </a:r>
            <a:endParaRPr lang="en-US" sz="2400" dirty="0">
              <a:solidFill>
                <a:srgbClr val="0D0D0D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47172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Text Box 1"/>
          <p:cNvSpPr txBox="1">
            <a:spLocks noChangeArrowheads="1"/>
          </p:cNvSpPr>
          <p:nvPr/>
        </p:nvSpPr>
        <p:spPr bwMode="auto">
          <a:xfrm>
            <a:off x="2339975" y="115888"/>
            <a:ext cx="6664325" cy="2246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9pPr>
          </a:lstStyle>
          <a:p>
            <a:pPr defTabSz="449263">
              <a:buSzPct val="100000"/>
            </a:pPr>
            <a:r>
              <a:rPr lang="en-GB" sz="4000" b="1" dirty="0" smtClean="0">
                <a:solidFill>
                  <a:srgbClr val="00114D"/>
                </a:solidFill>
                <a:latin typeface="Arial" charset="0"/>
              </a:rPr>
              <a:t>Bigger, Better </a:t>
            </a:r>
            <a:r>
              <a:rPr lang="en-GB" sz="4000" b="1" dirty="0" err="1" smtClean="0">
                <a:solidFill>
                  <a:srgbClr val="00114D"/>
                </a:solidFill>
                <a:latin typeface="Arial" charset="0"/>
              </a:rPr>
              <a:t>BigJob</a:t>
            </a:r>
            <a:r>
              <a:rPr lang="en-GB" sz="4000" b="1" dirty="0" smtClean="0">
                <a:solidFill>
                  <a:srgbClr val="00114D"/>
                </a:solidFill>
                <a:latin typeface="Arial" charset="0"/>
              </a:rPr>
              <a:t> – </a:t>
            </a:r>
            <a:r>
              <a:rPr lang="en-GB" sz="4000" b="1" dirty="0" err="1" smtClean="0">
                <a:solidFill>
                  <a:srgbClr val="00114D"/>
                </a:solidFill>
                <a:latin typeface="Arial" charset="0"/>
              </a:rPr>
              <a:t>PilotJob</a:t>
            </a:r>
            <a:r>
              <a:rPr lang="en-GB" sz="4000" b="1" dirty="0" smtClean="0">
                <a:solidFill>
                  <a:srgbClr val="00114D"/>
                </a:solidFill>
                <a:latin typeface="Arial" charset="0"/>
              </a:rPr>
              <a:t> frameworks for large scale simulations</a:t>
            </a:r>
            <a:r>
              <a:rPr lang="lv-LV" sz="2000" b="1" dirty="0" smtClean="0">
                <a:solidFill>
                  <a:srgbClr val="00114D"/>
                </a:solidFill>
                <a:latin typeface="Arial" charset="0"/>
              </a:rPr>
              <a:t/>
            </a:r>
            <a:br>
              <a:rPr lang="lv-LV" sz="2000" b="1" dirty="0" smtClean="0">
                <a:solidFill>
                  <a:srgbClr val="00114D"/>
                </a:solidFill>
                <a:latin typeface="Arial" charset="0"/>
              </a:rPr>
            </a:br>
            <a:endParaRPr lang="lv-LV" sz="2000" b="1" dirty="0" smtClean="0">
              <a:solidFill>
                <a:srgbClr val="00114D"/>
              </a:solidFill>
              <a:latin typeface="Arial" charset="0"/>
            </a:endParaRPr>
          </a:p>
        </p:txBody>
      </p:sp>
      <p:sp>
        <p:nvSpPr>
          <p:cNvPr id="5122" name="Text Box 2"/>
          <p:cNvSpPr txBox="1">
            <a:spLocks noChangeArrowheads="1"/>
          </p:cNvSpPr>
          <p:nvPr/>
        </p:nvSpPr>
        <p:spPr bwMode="auto">
          <a:xfrm>
            <a:off x="2479675" y="4724400"/>
            <a:ext cx="6664325" cy="703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9pPr>
          </a:lstStyle>
          <a:p>
            <a:pPr defTabSz="449263">
              <a:buSzPct val="100000"/>
            </a:pPr>
            <a:r>
              <a:rPr lang="en-GB" sz="2000" smtClean="0">
                <a:solidFill>
                  <a:srgbClr val="00114D"/>
                </a:solidFill>
                <a:latin typeface="Arial" charset="0"/>
              </a:rPr>
              <a:t>Supervisor: Neil Chue Hong (EPCC)</a:t>
            </a:r>
            <a:r>
              <a:rPr lang="lv-LV" sz="2000" b="1" smtClean="0">
                <a:solidFill>
                  <a:srgbClr val="00114D"/>
                </a:solidFill>
                <a:latin typeface="Arial" charset="0"/>
              </a:rPr>
              <a:t/>
            </a:r>
            <a:br>
              <a:rPr lang="lv-LV" sz="2000" b="1" smtClean="0">
                <a:solidFill>
                  <a:srgbClr val="00114D"/>
                </a:solidFill>
                <a:latin typeface="Arial" charset="0"/>
              </a:rPr>
            </a:br>
            <a:r>
              <a:rPr lang="en-US" sz="2000" smtClean="0">
                <a:solidFill>
                  <a:srgbClr val="00114D"/>
                </a:solidFill>
                <a:latin typeface="Arial" charset="0"/>
              </a:rPr>
              <a:t>Collaborator: Shantenu Jha (Rutgers University)</a:t>
            </a:r>
          </a:p>
        </p:txBody>
      </p:sp>
    </p:spTree>
    <p:extLst>
      <p:ext uri="{BB962C8B-B14F-4D97-AF65-F5344CB8AC3E}">
        <p14:creationId xmlns:p14="http://schemas.microsoft.com/office/powerpoint/2010/main" val="1352894265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 Box 1"/>
          <p:cNvSpPr txBox="1">
            <a:spLocks noChangeArrowheads="1"/>
          </p:cNvSpPr>
          <p:nvPr/>
        </p:nvSpPr>
        <p:spPr bwMode="auto">
          <a:xfrm>
            <a:off x="152400" y="76200"/>
            <a:ext cx="70104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  <a:cs typeface="MS PGothic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PGothic" charset="0"/>
                <a:cs typeface="MS PGothic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PGothic" charset="0"/>
                <a:cs typeface="MS PGothic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PGothic" charset="0"/>
                <a:cs typeface="MS PGothic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PGothic" charset="0"/>
                <a:cs typeface="MS PGothic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PGothic" charset="0"/>
                <a:cs typeface="MS PGothic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PGothic" charset="0"/>
                <a:cs typeface="MS PGothic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PGothic" charset="0"/>
                <a:cs typeface="MS PGothic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PGothic" charset="0"/>
                <a:cs typeface="MS PGothic" charset="0"/>
              </a:defRPr>
            </a:lvl9pPr>
          </a:lstStyle>
          <a:p>
            <a:pPr defTabSz="449263" eaLnBrk="0" hangingPunct="0">
              <a:buSzPct val="100000"/>
            </a:pPr>
            <a:r>
              <a:rPr lang="en-US" sz="2800" smtClean="0">
                <a:solidFill>
                  <a:srgbClr val="00114D"/>
                </a:solidFill>
                <a:latin typeface="Arial" charset="0"/>
              </a:rPr>
              <a:t>How? Conventional Approach</a:t>
            </a:r>
          </a:p>
        </p:txBody>
      </p:sp>
      <p:sp>
        <p:nvSpPr>
          <p:cNvPr id="3075" name="Text Box 4"/>
          <p:cNvSpPr txBox="1">
            <a:spLocks noChangeArrowheads="1"/>
          </p:cNvSpPr>
          <p:nvPr/>
        </p:nvSpPr>
        <p:spPr bwMode="auto">
          <a:xfrm>
            <a:off x="7162800" y="6591300"/>
            <a:ext cx="18859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  <a:cs typeface="MS PGothic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PGothic" charset="0"/>
                <a:cs typeface="MS PGothic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PGothic" charset="0"/>
                <a:cs typeface="MS PGothic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PGothic" charset="0"/>
                <a:cs typeface="MS PGothic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PGothic" charset="0"/>
                <a:cs typeface="MS PGothic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PGothic" charset="0"/>
                <a:cs typeface="MS PGothic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PGothic" charset="0"/>
                <a:cs typeface="MS PGothic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PGothic" charset="0"/>
                <a:cs typeface="MS PGothic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PGothic" charset="0"/>
                <a:cs typeface="MS PGothic" charset="0"/>
              </a:defRPr>
            </a:lvl9pPr>
          </a:lstStyle>
          <a:p>
            <a:pPr algn="r" defTabSz="449263" eaLnBrk="0" hangingPunct="0">
              <a:buSzPct val="100000"/>
            </a:pPr>
            <a:fld id="{CEF5EA9C-DB0D-6C40-A13A-DEAB59D3D3C5}" type="slidenum">
              <a:rPr lang="en-GB" sz="1400" smtClean="0">
                <a:solidFill>
                  <a:srgbClr val="FFFFFF"/>
                </a:solidFill>
                <a:latin typeface="Arial" charset="0"/>
              </a:rPr>
              <a:pPr algn="r" defTabSz="449263" eaLnBrk="0" hangingPunct="0">
                <a:buSzPct val="100000"/>
              </a:pPr>
              <a:t>28</a:t>
            </a:fld>
            <a:endParaRPr lang="en-GB" sz="1400" smtClean="0">
              <a:solidFill>
                <a:srgbClr val="FFFFFF"/>
              </a:solidFill>
              <a:latin typeface="Arial" charset="0"/>
            </a:endParaRPr>
          </a:p>
        </p:txBody>
      </p:sp>
      <p:sp>
        <p:nvSpPr>
          <p:cNvPr id="3076" name="Text Box 6"/>
          <p:cNvSpPr txBox="1">
            <a:spLocks noChangeArrowheads="1"/>
          </p:cNvSpPr>
          <p:nvPr/>
        </p:nvSpPr>
        <p:spPr bwMode="auto">
          <a:xfrm>
            <a:off x="250825" y="765175"/>
            <a:ext cx="8640763" cy="5616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 marL="339725" indent="-339725"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  <a:cs typeface="MS PGothic" charset="0"/>
              </a:defRPr>
            </a:lvl1pPr>
            <a:lvl2pPr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2400">
                <a:solidFill>
                  <a:schemeClr val="bg1"/>
                </a:solidFill>
                <a:latin typeface="Times New Roman" charset="0"/>
                <a:ea typeface="MS PGothic" charset="0"/>
                <a:cs typeface="MS PGothic" charset="0"/>
              </a:defRPr>
            </a:lvl2pPr>
            <a:lvl3pPr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2400">
                <a:solidFill>
                  <a:schemeClr val="bg1"/>
                </a:solidFill>
                <a:latin typeface="Times New Roman" charset="0"/>
                <a:ea typeface="MS PGothic" charset="0"/>
                <a:cs typeface="MS PGothic" charset="0"/>
              </a:defRPr>
            </a:lvl3pPr>
            <a:lvl4pPr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2400">
                <a:solidFill>
                  <a:schemeClr val="bg1"/>
                </a:solidFill>
                <a:latin typeface="Times New Roman" charset="0"/>
                <a:ea typeface="MS PGothic" charset="0"/>
                <a:cs typeface="MS PGothic" charset="0"/>
              </a:defRPr>
            </a:lvl4pPr>
            <a:lvl5pPr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2400">
                <a:solidFill>
                  <a:schemeClr val="bg1"/>
                </a:solidFill>
                <a:latin typeface="Times New Roman" charset="0"/>
                <a:ea typeface="MS PGothic" charset="0"/>
                <a:cs typeface="MS PGothic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2400">
                <a:solidFill>
                  <a:schemeClr val="bg1"/>
                </a:solidFill>
                <a:latin typeface="Times New Roman" charset="0"/>
                <a:ea typeface="MS PGothic" charset="0"/>
                <a:cs typeface="MS PGothic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2400">
                <a:solidFill>
                  <a:schemeClr val="bg1"/>
                </a:solidFill>
                <a:latin typeface="Times New Roman" charset="0"/>
                <a:ea typeface="MS PGothic" charset="0"/>
                <a:cs typeface="MS PGothic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2400">
                <a:solidFill>
                  <a:schemeClr val="bg1"/>
                </a:solidFill>
                <a:latin typeface="Times New Roman" charset="0"/>
                <a:ea typeface="MS PGothic" charset="0"/>
                <a:cs typeface="MS PGothic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2400">
                <a:solidFill>
                  <a:schemeClr val="bg1"/>
                </a:solidFill>
                <a:latin typeface="Times New Roman" charset="0"/>
                <a:ea typeface="MS PGothic" charset="0"/>
                <a:cs typeface="MS PGothic" charset="0"/>
              </a:defRPr>
            </a:lvl9pPr>
          </a:lstStyle>
          <a:p>
            <a:pPr algn="just" defTabSz="449263" eaLnBrk="0" hangingPunct="0">
              <a:lnSpc>
                <a:spcPct val="130000"/>
              </a:lnSpc>
              <a:spcBef>
                <a:spcPts val="400"/>
              </a:spcBef>
              <a:buClr>
                <a:srgbClr val="00114D"/>
              </a:buClr>
              <a:buSzPct val="100000"/>
              <a:buFont typeface="Arial" charset="0"/>
              <a:buChar char="•"/>
            </a:pPr>
            <a:endParaRPr lang="lv-LV" sz="1600" smtClean="0">
              <a:solidFill>
                <a:srgbClr val="00114D"/>
              </a:solidFill>
              <a:latin typeface="Arial" charset="0"/>
            </a:endParaRPr>
          </a:p>
        </p:txBody>
      </p:sp>
      <p:sp>
        <p:nvSpPr>
          <p:cNvPr id="3077" name="Text Box 6"/>
          <p:cNvSpPr txBox="1">
            <a:spLocks noChangeArrowheads="1"/>
          </p:cNvSpPr>
          <p:nvPr/>
        </p:nvSpPr>
        <p:spPr bwMode="auto">
          <a:xfrm>
            <a:off x="403225" y="917575"/>
            <a:ext cx="8640763" cy="5616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 marL="339725" indent="-339725"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  <a:cs typeface="MS PGothic" charset="0"/>
              </a:defRPr>
            </a:lvl1pPr>
            <a:lvl2pPr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2400">
                <a:solidFill>
                  <a:schemeClr val="bg1"/>
                </a:solidFill>
                <a:latin typeface="Times New Roman" charset="0"/>
                <a:ea typeface="MS PGothic" charset="0"/>
                <a:cs typeface="MS PGothic" charset="0"/>
              </a:defRPr>
            </a:lvl2pPr>
            <a:lvl3pPr marL="1482725" indent="-339725"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2400">
                <a:solidFill>
                  <a:schemeClr val="bg1"/>
                </a:solidFill>
                <a:latin typeface="Times New Roman" charset="0"/>
                <a:ea typeface="MS PGothic" charset="0"/>
                <a:cs typeface="MS PGothic" charset="0"/>
              </a:defRPr>
            </a:lvl3pPr>
            <a:lvl4pPr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2400">
                <a:solidFill>
                  <a:schemeClr val="bg1"/>
                </a:solidFill>
                <a:latin typeface="Times New Roman" charset="0"/>
                <a:ea typeface="MS PGothic" charset="0"/>
                <a:cs typeface="MS PGothic" charset="0"/>
              </a:defRPr>
            </a:lvl4pPr>
            <a:lvl5pPr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2400">
                <a:solidFill>
                  <a:schemeClr val="bg1"/>
                </a:solidFill>
                <a:latin typeface="Times New Roman" charset="0"/>
                <a:ea typeface="MS PGothic" charset="0"/>
                <a:cs typeface="MS PGothic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2400">
                <a:solidFill>
                  <a:schemeClr val="bg1"/>
                </a:solidFill>
                <a:latin typeface="Times New Roman" charset="0"/>
                <a:ea typeface="MS PGothic" charset="0"/>
                <a:cs typeface="MS PGothic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2400">
                <a:solidFill>
                  <a:schemeClr val="bg1"/>
                </a:solidFill>
                <a:latin typeface="Times New Roman" charset="0"/>
                <a:ea typeface="MS PGothic" charset="0"/>
                <a:cs typeface="MS PGothic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2400">
                <a:solidFill>
                  <a:schemeClr val="bg1"/>
                </a:solidFill>
                <a:latin typeface="Times New Roman" charset="0"/>
                <a:ea typeface="MS PGothic" charset="0"/>
                <a:cs typeface="MS PGothic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2400">
                <a:solidFill>
                  <a:schemeClr val="bg1"/>
                </a:solidFill>
                <a:latin typeface="Times New Roman" charset="0"/>
                <a:ea typeface="MS PGothic" charset="0"/>
                <a:cs typeface="MS PGothic" charset="0"/>
              </a:defRPr>
            </a:lvl9pPr>
          </a:lstStyle>
          <a:p>
            <a:pPr algn="just" defTabSz="449263" eaLnBrk="0" hangingPunct="0">
              <a:lnSpc>
                <a:spcPct val="130000"/>
              </a:lnSpc>
              <a:spcBef>
                <a:spcPts val="400"/>
              </a:spcBef>
              <a:buClr>
                <a:srgbClr val="00114D"/>
              </a:buClr>
              <a:buSzPct val="100000"/>
              <a:buFont typeface="Arial" charset="0"/>
              <a:buChar char="•"/>
            </a:pPr>
            <a:r>
              <a:rPr lang="en-US" sz="1800" smtClean="0">
                <a:solidFill>
                  <a:srgbClr val="00114D"/>
                </a:solidFill>
                <a:latin typeface="Arial" charset="0"/>
              </a:rPr>
              <a:t>Using MD application (NAMD, AMBER, Gromacs, LAPPMS ,etc. ) to run simulation with N replicas</a:t>
            </a:r>
          </a:p>
          <a:p>
            <a:pPr algn="just" defTabSz="449263" eaLnBrk="0" hangingPunct="0">
              <a:lnSpc>
                <a:spcPct val="130000"/>
              </a:lnSpc>
              <a:spcBef>
                <a:spcPts val="400"/>
              </a:spcBef>
              <a:buClr>
                <a:srgbClr val="00114D"/>
              </a:buClr>
              <a:buSzPct val="100000"/>
              <a:buFont typeface="Arial" charset="0"/>
              <a:buChar char="•"/>
            </a:pPr>
            <a:r>
              <a:rPr lang="en-US" sz="1800" smtClean="0">
                <a:solidFill>
                  <a:srgbClr val="00114D"/>
                </a:solidFill>
                <a:latin typeface="Arial" charset="0"/>
              </a:rPr>
              <a:t>MD applications typically are very complex – hybrid parallelization strategies,  ad-hoc scripting languages for simulation setup, written using specialized parallel programming languages (Charm++), etc.</a:t>
            </a:r>
          </a:p>
          <a:p>
            <a:pPr algn="just" defTabSz="449263" eaLnBrk="0" hangingPunct="0">
              <a:lnSpc>
                <a:spcPct val="130000"/>
              </a:lnSpc>
              <a:spcBef>
                <a:spcPts val="400"/>
              </a:spcBef>
              <a:buClr>
                <a:srgbClr val="00114D"/>
              </a:buClr>
              <a:buSzPct val="100000"/>
              <a:buFont typeface="Arial" charset="0"/>
              <a:buChar char="•"/>
            </a:pPr>
            <a:r>
              <a:rPr lang="en-US" sz="1800" smtClean="0">
                <a:solidFill>
                  <a:srgbClr val="00114D"/>
                </a:solidFill>
                <a:latin typeface="Arial" charset="0"/>
              </a:rPr>
              <a:t>Complexity of MD applications translates to a steep learning curve for the users</a:t>
            </a:r>
          </a:p>
          <a:p>
            <a:pPr algn="just" defTabSz="449263" eaLnBrk="0" hangingPunct="0">
              <a:lnSpc>
                <a:spcPct val="130000"/>
              </a:lnSpc>
              <a:spcBef>
                <a:spcPts val="400"/>
              </a:spcBef>
              <a:buClr>
                <a:srgbClr val="00114D"/>
              </a:buClr>
              <a:buSzPct val="100000"/>
              <a:buFont typeface="Arial" charset="0"/>
              <a:buChar char="•"/>
            </a:pPr>
            <a:r>
              <a:rPr lang="en-US" sz="1800" smtClean="0">
                <a:solidFill>
                  <a:srgbClr val="00114D"/>
                </a:solidFill>
                <a:latin typeface="Arial" charset="0"/>
              </a:rPr>
              <a:t>Simulation setup typically is quite rigid:</a:t>
            </a:r>
          </a:p>
          <a:p>
            <a:pPr lvl="2" algn="just" defTabSz="449263" eaLnBrk="0" hangingPunct="0">
              <a:lnSpc>
                <a:spcPct val="130000"/>
              </a:lnSpc>
              <a:spcBef>
                <a:spcPts val="400"/>
              </a:spcBef>
              <a:buClr>
                <a:srgbClr val="00114D"/>
              </a:buClr>
              <a:buSzPct val="100000"/>
              <a:buFontTx/>
              <a:buChar char="-"/>
            </a:pPr>
            <a:r>
              <a:rPr lang="en-US" sz="1800" smtClean="0">
                <a:solidFill>
                  <a:srgbClr val="00114D"/>
                </a:solidFill>
                <a:latin typeface="Arial" charset="0"/>
                <a:ea typeface="ＭＳ Ｐゴシック" charset="0"/>
              </a:rPr>
              <a:t>Can we easily introduce new algorithms for exchanges?</a:t>
            </a:r>
          </a:p>
          <a:p>
            <a:pPr lvl="2" algn="just" defTabSz="449263" eaLnBrk="0" hangingPunct="0">
              <a:lnSpc>
                <a:spcPct val="130000"/>
              </a:lnSpc>
              <a:spcBef>
                <a:spcPts val="400"/>
              </a:spcBef>
              <a:buClr>
                <a:srgbClr val="00114D"/>
              </a:buClr>
              <a:buSzPct val="100000"/>
              <a:buFontTx/>
              <a:buChar char="-"/>
            </a:pPr>
            <a:r>
              <a:rPr lang="en-US" sz="1800" smtClean="0">
                <a:solidFill>
                  <a:srgbClr val="00114D"/>
                </a:solidFill>
                <a:latin typeface="Arial" charset="0"/>
                <a:ea typeface="ＭＳ Ｐゴシック" charset="0"/>
              </a:rPr>
              <a:t>Can we easily specify dependencies between multiple-simulations?    </a:t>
            </a:r>
          </a:p>
          <a:p>
            <a:pPr algn="just" defTabSz="449263" eaLnBrk="0" hangingPunct="0">
              <a:lnSpc>
                <a:spcPct val="130000"/>
              </a:lnSpc>
              <a:spcBef>
                <a:spcPts val="400"/>
              </a:spcBef>
              <a:buClr>
                <a:srgbClr val="00114D"/>
              </a:buClr>
              <a:buSzPct val="100000"/>
              <a:buFont typeface="Arial" charset="0"/>
              <a:buChar char="•"/>
            </a:pPr>
            <a:r>
              <a:rPr lang="en-US" sz="1800" smtClean="0">
                <a:solidFill>
                  <a:srgbClr val="00114D"/>
                </a:solidFill>
                <a:latin typeface="Arial" charset="0"/>
              </a:rPr>
              <a:t>HPC perspective:</a:t>
            </a:r>
          </a:p>
          <a:p>
            <a:pPr lvl="2" algn="just" defTabSz="449263" eaLnBrk="0" hangingPunct="0">
              <a:lnSpc>
                <a:spcPct val="130000"/>
              </a:lnSpc>
              <a:spcBef>
                <a:spcPts val="400"/>
              </a:spcBef>
              <a:buClr>
                <a:srgbClr val="00114D"/>
              </a:buClr>
              <a:buSzPct val="100000"/>
              <a:buFontTx/>
              <a:buChar char="-"/>
            </a:pPr>
            <a:r>
              <a:rPr lang="en-US" sz="1800" smtClean="0">
                <a:solidFill>
                  <a:srgbClr val="00114D"/>
                </a:solidFill>
                <a:latin typeface="Arial" charset="0"/>
                <a:ea typeface="ＭＳ Ｐゴシック" charset="0"/>
              </a:rPr>
              <a:t>Can simulation scale to 100, 1000, 10000 replicas?</a:t>
            </a:r>
          </a:p>
          <a:p>
            <a:pPr lvl="2" algn="just" defTabSz="449263" eaLnBrk="0" hangingPunct="0">
              <a:lnSpc>
                <a:spcPct val="130000"/>
              </a:lnSpc>
              <a:spcBef>
                <a:spcPts val="400"/>
              </a:spcBef>
              <a:buClr>
                <a:srgbClr val="00114D"/>
              </a:buClr>
              <a:buSzPct val="100000"/>
              <a:buFontTx/>
              <a:buChar char="-"/>
            </a:pPr>
            <a:r>
              <a:rPr lang="en-US" sz="1800" smtClean="0">
                <a:solidFill>
                  <a:srgbClr val="00114D"/>
                </a:solidFill>
                <a:latin typeface="Arial" charset="0"/>
                <a:ea typeface="ＭＳ Ｐゴシック" charset="0"/>
              </a:rPr>
              <a:t>Are we utilizing available resources efficiently?</a:t>
            </a:r>
          </a:p>
          <a:p>
            <a:pPr lvl="2" algn="just" defTabSz="449263" eaLnBrk="0" hangingPunct="0">
              <a:lnSpc>
                <a:spcPct val="130000"/>
              </a:lnSpc>
              <a:spcBef>
                <a:spcPts val="400"/>
              </a:spcBef>
              <a:buClr>
                <a:srgbClr val="00114D"/>
              </a:buClr>
              <a:buSzPct val="100000"/>
              <a:buFontTx/>
              <a:buChar char="-"/>
            </a:pPr>
            <a:r>
              <a:rPr lang="en-US" sz="1800" smtClean="0">
                <a:solidFill>
                  <a:srgbClr val="00114D"/>
                </a:solidFill>
                <a:latin typeface="Arial" charset="0"/>
                <a:ea typeface="ＭＳ Ｐゴシック" charset="0"/>
              </a:rPr>
              <a:t>Can we go beyond one HPC machine?</a:t>
            </a:r>
          </a:p>
          <a:p>
            <a:pPr lvl="2" algn="just" defTabSz="449263" eaLnBrk="0" hangingPunct="0">
              <a:lnSpc>
                <a:spcPct val="130000"/>
              </a:lnSpc>
              <a:spcBef>
                <a:spcPts val="400"/>
              </a:spcBef>
              <a:buClr>
                <a:srgbClr val="00114D"/>
              </a:buClr>
              <a:buSzPct val="100000"/>
              <a:buFontTx/>
              <a:buChar char="-"/>
            </a:pPr>
            <a:r>
              <a:rPr lang="en-US" sz="1800" smtClean="0">
                <a:solidFill>
                  <a:srgbClr val="00114D"/>
                </a:solidFill>
                <a:latin typeface="Arial" charset="0"/>
                <a:ea typeface="ＭＳ Ｐゴシック" charset="0"/>
              </a:rPr>
              <a:t>How can I manage obtained data? </a:t>
            </a:r>
          </a:p>
        </p:txBody>
      </p:sp>
    </p:spTree>
    <p:extLst>
      <p:ext uri="{BB962C8B-B14F-4D97-AF65-F5344CB8AC3E}">
        <p14:creationId xmlns:p14="http://schemas.microsoft.com/office/powerpoint/2010/main" val="2995625466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Text Box 1"/>
          <p:cNvSpPr txBox="1">
            <a:spLocks noChangeArrowheads="1"/>
          </p:cNvSpPr>
          <p:nvPr/>
        </p:nvSpPr>
        <p:spPr bwMode="auto">
          <a:xfrm>
            <a:off x="152400" y="76200"/>
            <a:ext cx="70104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9pPr>
          </a:lstStyle>
          <a:p>
            <a:pPr defTabSz="449263" eaLnBrk="0" hangingPunct="0">
              <a:buSzPct val="100000"/>
            </a:pPr>
            <a:r>
              <a:rPr lang="en-US" sz="2800" smtClean="0">
                <a:solidFill>
                  <a:srgbClr val="00114D"/>
                </a:solidFill>
                <a:latin typeface="Arial" charset="0"/>
              </a:rPr>
              <a:t>Replica Exchange </a:t>
            </a:r>
          </a:p>
        </p:txBody>
      </p:sp>
      <p:sp>
        <p:nvSpPr>
          <p:cNvPr id="8194" name="Text Box 2"/>
          <p:cNvSpPr txBox="1">
            <a:spLocks noChangeArrowheads="1"/>
          </p:cNvSpPr>
          <p:nvPr/>
        </p:nvSpPr>
        <p:spPr bwMode="auto">
          <a:xfrm>
            <a:off x="3995738" y="692150"/>
            <a:ext cx="5148262" cy="3822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339725" indent="-339725"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1pPr>
            <a:lvl2pPr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2pPr>
            <a:lvl3pPr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3pPr>
            <a:lvl4pPr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4pPr>
            <a:lvl5pPr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9pPr>
          </a:lstStyle>
          <a:p>
            <a:pPr defTabSz="449263" eaLnBrk="0" hangingPunct="0">
              <a:lnSpc>
                <a:spcPct val="130000"/>
              </a:lnSpc>
              <a:spcBef>
                <a:spcPts val="400"/>
              </a:spcBef>
              <a:buClr>
                <a:srgbClr val="00114D"/>
              </a:buClr>
              <a:buSzPct val="100000"/>
              <a:buFont typeface="Arial" charset="0"/>
              <a:buChar char="•"/>
            </a:pPr>
            <a:r>
              <a:rPr lang="lv-LV" sz="1600" smtClean="0">
                <a:solidFill>
                  <a:srgbClr val="00114D"/>
                </a:solidFill>
                <a:latin typeface="Arial" charset="0"/>
              </a:rPr>
              <a:t>Replica Exchange Markov chain Monte Carlo (MCMC) sampling</a:t>
            </a:r>
          </a:p>
          <a:p>
            <a:pPr defTabSz="449263" eaLnBrk="0" hangingPunct="0">
              <a:lnSpc>
                <a:spcPct val="130000"/>
              </a:lnSpc>
              <a:spcBef>
                <a:spcPts val="400"/>
              </a:spcBef>
              <a:buClr>
                <a:srgbClr val="00114D"/>
              </a:buClr>
              <a:buSzPct val="100000"/>
              <a:buFont typeface="Arial" charset="0"/>
              <a:buChar char="•"/>
            </a:pPr>
            <a:r>
              <a:rPr lang="en-US" sz="1600" smtClean="0">
                <a:solidFill>
                  <a:srgbClr val="00114D"/>
                </a:solidFill>
                <a:latin typeface="Arial" charset="0"/>
              </a:rPr>
              <a:t>N replicas of the original system to model phenomenon of interest</a:t>
            </a:r>
          </a:p>
          <a:p>
            <a:pPr defTabSz="449263" eaLnBrk="0" hangingPunct="0">
              <a:lnSpc>
                <a:spcPct val="130000"/>
              </a:lnSpc>
              <a:spcBef>
                <a:spcPts val="400"/>
              </a:spcBef>
              <a:buClr>
                <a:srgbClr val="00114D"/>
              </a:buClr>
              <a:buSzPct val="100000"/>
              <a:buFont typeface="Arial" charset="0"/>
              <a:buChar char="•"/>
            </a:pPr>
            <a:r>
              <a:rPr lang="en-US" sz="1600" smtClean="0">
                <a:solidFill>
                  <a:srgbClr val="00114D"/>
                </a:solidFill>
                <a:latin typeface="Arial" charset="0"/>
              </a:rPr>
              <a:t>Exchanged are state parameters – temperature, energies and other, depending on RE scheme</a:t>
            </a:r>
          </a:p>
          <a:p>
            <a:pPr defTabSz="449263" eaLnBrk="0" hangingPunct="0">
              <a:lnSpc>
                <a:spcPct val="130000"/>
              </a:lnSpc>
              <a:spcBef>
                <a:spcPts val="400"/>
              </a:spcBef>
              <a:buClr>
                <a:srgbClr val="00114D"/>
              </a:buClr>
              <a:buSzPct val="100000"/>
              <a:buFont typeface="Arial" charset="0"/>
              <a:buChar char="•"/>
            </a:pPr>
            <a:r>
              <a:rPr lang="en-US" sz="1600" smtClean="0">
                <a:solidFill>
                  <a:srgbClr val="00114D"/>
                </a:solidFill>
                <a:latin typeface="Arial" charset="0"/>
              </a:rPr>
              <a:t>Lower temperature systems are enabled to sample representative set of phase space - improved phase space sampling</a:t>
            </a:r>
          </a:p>
          <a:p>
            <a:pPr defTabSz="449263" eaLnBrk="0" hangingPunct="0">
              <a:lnSpc>
                <a:spcPct val="130000"/>
              </a:lnSpc>
              <a:spcBef>
                <a:spcPts val="400"/>
              </a:spcBef>
              <a:buClr>
                <a:srgbClr val="00114D"/>
              </a:buClr>
              <a:buSzPct val="100000"/>
              <a:buFont typeface="Arial" charset="0"/>
              <a:buChar char="•"/>
            </a:pPr>
            <a:r>
              <a:rPr lang="en-US" sz="1600" smtClean="0">
                <a:solidFill>
                  <a:srgbClr val="00114D"/>
                </a:solidFill>
                <a:latin typeface="Arial" charset="0"/>
              </a:rPr>
              <a:t>More efficient than single temperature simulations</a:t>
            </a:r>
          </a:p>
          <a:p>
            <a:pPr defTabSz="449263" eaLnBrk="0" hangingPunct="0">
              <a:lnSpc>
                <a:spcPct val="130000"/>
              </a:lnSpc>
              <a:spcBef>
                <a:spcPts val="400"/>
              </a:spcBef>
              <a:buSzPct val="100000"/>
            </a:pPr>
            <a:endParaRPr lang="en-US" sz="1600" smtClean="0">
              <a:solidFill>
                <a:srgbClr val="00114D"/>
              </a:solidFill>
              <a:latin typeface="Arial" charset="0"/>
            </a:endParaRPr>
          </a:p>
        </p:txBody>
      </p:sp>
      <p:sp>
        <p:nvSpPr>
          <p:cNvPr id="8195" name="Text Box 3"/>
          <p:cNvSpPr txBox="1">
            <a:spLocks noChangeArrowheads="1"/>
          </p:cNvSpPr>
          <p:nvPr/>
        </p:nvSpPr>
        <p:spPr bwMode="auto">
          <a:xfrm>
            <a:off x="2147888" y="6524625"/>
            <a:ext cx="4922837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9pPr>
          </a:lstStyle>
          <a:p>
            <a:pPr algn="ctr" defTabSz="449263" eaLnBrk="0" hangingPunct="0">
              <a:buSzPct val="100000"/>
            </a:pPr>
            <a:r>
              <a:rPr lang="en-US" sz="1400" smtClean="0">
                <a:solidFill>
                  <a:srgbClr val="000000"/>
                </a:solidFill>
                <a:latin typeface="Arial" charset="0"/>
              </a:rPr>
              <a:t>2-D representation of phase space</a:t>
            </a:r>
            <a:r>
              <a:rPr lang="lv-LV" sz="1400" smtClean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GB" sz="1400" smtClean="0">
                <a:solidFill>
                  <a:srgbClr val="000000"/>
                </a:solidFill>
                <a:latin typeface="Arial" charset="0"/>
              </a:rPr>
              <a:t>[4]</a:t>
            </a:r>
          </a:p>
        </p:txBody>
      </p:sp>
      <p:sp>
        <p:nvSpPr>
          <p:cNvPr id="8196" name="Text Box 4"/>
          <p:cNvSpPr txBox="1">
            <a:spLocks noChangeArrowheads="1"/>
          </p:cNvSpPr>
          <p:nvPr/>
        </p:nvSpPr>
        <p:spPr bwMode="auto">
          <a:xfrm>
            <a:off x="7162800" y="6591300"/>
            <a:ext cx="18859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9pPr>
          </a:lstStyle>
          <a:p>
            <a:pPr algn="r" defTabSz="449263" eaLnBrk="0" hangingPunct="0">
              <a:buSzPct val="100000"/>
            </a:pPr>
            <a:fld id="{E913FD00-7DE8-9143-8094-67B33001EDB1}" type="slidenum">
              <a:rPr lang="en-GB" sz="1400" smtClean="0">
                <a:latin typeface="Arial" charset="0"/>
              </a:rPr>
              <a:pPr algn="r" defTabSz="449263" eaLnBrk="0" hangingPunct="0">
                <a:buSzPct val="100000"/>
              </a:pPr>
              <a:t>29</a:t>
            </a:fld>
            <a:endParaRPr lang="en-GB" sz="1400" smtClean="0">
              <a:latin typeface="Arial" charset="0"/>
            </a:endParaRPr>
          </a:p>
        </p:txBody>
      </p:sp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692150"/>
            <a:ext cx="3573463" cy="3405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8198" name="Text Box 6"/>
          <p:cNvSpPr txBox="1">
            <a:spLocks noChangeArrowheads="1"/>
          </p:cNvSpPr>
          <p:nvPr/>
        </p:nvSpPr>
        <p:spPr bwMode="auto">
          <a:xfrm>
            <a:off x="323850" y="4149725"/>
            <a:ext cx="8640763" cy="2232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339725" indent="-339725"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1pPr>
            <a:lvl2pPr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2pPr>
            <a:lvl3pPr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3pPr>
            <a:lvl4pPr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4pPr>
            <a:lvl5pPr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9pPr>
          </a:lstStyle>
          <a:p>
            <a:pPr defTabSz="449263" eaLnBrk="0" hangingPunct="0">
              <a:lnSpc>
                <a:spcPct val="130000"/>
              </a:lnSpc>
              <a:spcBef>
                <a:spcPts val="400"/>
              </a:spcBef>
              <a:buClr>
                <a:srgbClr val="00114D"/>
              </a:buClr>
              <a:buSzPct val="100000"/>
              <a:buFont typeface="Arial" charset="0"/>
              <a:buChar char="•"/>
            </a:pPr>
            <a:r>
              <a:rPr lang="en-US" sz="1600" smtClean="0">
                <a:solidFill>
                  <a:srgbClr val="00114D"/>
                </a:solidFill>
                <a:latin typeface="Arial" charset="0"/>
              </a:rPr>
              <a:t>Good sampling is enabled by </a:t>
            </a:r>
            <a:r>
              <a:rPr lang="en-US" sz="1600" i="1" smtClean="0">
                <a:solidFill>
                  <a:srgbClr val="00114D"/>
                </a:solidFill>
                <a:latin typeface="Arial" charset="0"/>
              </a:rPr>
              <a:t>crosswalks</a:t>
            </a:r>
            <a:r>
              <a:rPr lang="en-US" sz="1600" smtClean="0">
                <a:solidFill>
                  <a:srgbClr val="00114D"/>
                </a:solidFill>
                <a:latin typeface="Arial" charset="0"/>
              </a:rPr>
              <a:t> – events which are defined by the replicas with low starting temperature, first reaching the upper temperature range and then returning to a </a:t>
            </a:r>
            <a:r>
              <a:rPr lang="lv-LV" sz="1600" smtClean="0">
                <a:solidFill>
                  <a:srgbClr val="00114D"/>
                </a:solidFill>
                <a:latin typeface="Arial" charset="0"/>
              </a:rPr>
              <a:t>lower temperature range</a:t>
            </a:r>
          </a:p>
          <a:p>
            <a:pPr defTabSz="449263" eaLnBrk="0" hangingPunct="0">
              <a:lnSpc>
                <a:spcPct val="130000"/>
              </a:lnSpc>
              <a:spcBef>
                <a:spcPts val="400"/>
              </a:spcBef>
              <a:buClr>
                <a:srgbClr val="00114D"/>
              </a:buClr>
              <a:buSzPct val="100000"/>
              <a:buFont typeface="Arial" charset="0"/>
              <a:buChar char="•"/>
            </a:pPr>
            <a:r>
              <a:rPr lang="en-US" sz="1600" smtClean="0">
                <a:solidFill>
                  <a:srgbClr val="00114D"/>
                </a:solidFill>
                <a:latin typeface="Arial" charset="0"/>
              </a:rPr>
              <a:t>Various variations of the method – Temperature Exchange, Umbrella Sampling, Hamiltonian, etc.</a:t>
            </a:r>
          </a:p>
          <a:p>
            <a:pPr defTabSz="449263" eaLnBrk="0" hangingPunct="0">
              <a:lnSpc>
                <a:spcPct val="130000"/>
              </a:lnSpc>
              <a:spcBef>
                <a:spcPts val="400"/>
              </a:spcBef>
              <a:buClr>
                <a:srgbClr val="00114D"/>
              </a:buClr>
              <a:buSzPct val="100000"/>
              <a:buFont typeface="Arial" charset="0"/>
              <a:buChar char="•"/>
            </a:pPr>
            <a:r>
              <a:rPr lang="en-US" sz="1600" smtClean="0">
                <a:solidFill>
                  <a:srgbClr val="00114D"/>
                </a:solidFill>
                <a:latin typeface="Arial" charset="0"/>
              </a:rPr>
              <a:t>Efficient use of distributed-memory HPC machines (HECTOR)</a:t>
            </a:r>
          </a:p>
          <a:p>
            <a:pPr defTabSz="449263" eaLnBrk="0" hangingPunct="0">
              <a:lnSpc>
                <a:spcPct val="130000"/>
              </a:lnSpc>
              <a:spcBef>
                <a:spcPts val="400"/>
              </a:spcBef>
              <a:buSzPct val="100000"/>
            </a:pPr>
            <a:endParaRPr lang="en-US" sz="1600" smtClean="0">
              <a:solidFill>
                <a:srgbClr val="00114D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4132927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227408" y="206569"/>
            <a:ext cx="8696325" cy="3070225"/>
            <a:chOff x="258763" y="222250"/>
            <a:chExt cx="8696325" cy="3070225"/>
          </a:xfrm>
        </p:grpSpPr>
        <p:sp>
          <p:nvSpPr>
            <p:cNvPr id="15361" name="TextBox 20"/>
            <p:cNvSpPr txBox="1">
              <a:spLocks noChangeArrowheads="1"/>
            </p:cNvSpPr>
            <p:nvPr/>
          </p:nvSpPr>
          <p:spPr bwMode="auto">
            <a:xfrm>
              <a:off x="258763" y="222250"/>
              <a:ext cx="8696325" cy="30702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endParaRPr lang="en-US" sz="1800"/>
            </a:p>
          </p:txBody>
        </p:sp>
        <p:pic>
          <p:nvPicPr>
            <p:cNvPr id="11" name="Picture 10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087841" y="704943"/>
              <a:ext cx="2895600" cy="1383270"/>
            </a:xfrm>
            <a:prstGeom prst="rect">
              <a:avLst/>
            </a:prstGeom>
            <a:ln w="127000" cap="rnd">
              <a:solidFill>
                <a:srgbClr val="FFFFFF"/>
              </a:solidFill>
            </a:ln>
            <a:effectLst>
              <a:outerShdw blurRad="76200" dist="95250" dir="10500000" sx="97000" sy="23000" kx="900000" algn="br" rotWithShape="0">
                <a:srgbClr val="000000">
                  <a:alpha val="20000"/>
                </a:srgbClr>
              </a:outerShdw>
            </a:effectLst>
            <a:scene3d>
              <a:camera prst="orthographicFront"/>
              <a:lightRig rig="twoPt" dir="t">
                <a:rot lat="0" lon="0" rev="7800000"/>
              </a:lightRig>
            </a:scene3d>
            <a:sp3d contourW="6350">
              <a:bevelT w="50800" h="16510"/>
              <a:contourClr>
                <a:srgbClr val="C0C0C0"/>
              </a:contourClr>
            </a:sp3d>
          </p:spPr>
        </p:pic>
        <p:pic>
          <p:nvPicPr>
            <p:cNvPr id="12" name="Picture 4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240241" y="857343"/>
              <a:ext cx="2895600" cy="138327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13" name="Picture 2" descr="http://radical.rutgers.edu/tmp/2012/07/header_01.png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/>
            </a:blip>
            <a:srcRect t="6612" r="77171" b="8570"/>
            <a:stretch/>
          </p:blipFill>
          <p:spPr bwMode="auto">
            <a:xfrm>
              <a:off x="5266141" y="273142"/>
              <a:ext cx="1943656" cy="1892300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  <a:extLst/>
          </p:spPr>
        </p:pic>
        <p:cxnSp>
          <p:nvCxnSpPr>
            <p:cNvPr id="14" name="Straight Arrow Connector 13"/>
            <p:cNvCxnSpPr/>
            <p:nvPr/>
          </p:nvCxnSpPr>
          <p:spPr>
            <a:xfrm flipV="1">
              <a:off x="3995738" y="1162050"/>
              <a:ext cx="1435100" cy="596900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368" name="Rectangle 16"/>
            <p:cNvSpPr>
              <a:spLocks noChangeArrowheads="1"/>
            </p:cNvSpPr>
            <p:nvPr/>
          </p:nvSpPr>
          <p:spPr bwMode="auto">
            <a:xfrm>
              <a:off x="558800" y="2401888"/>
              <a:ext cx="8226425" cy="8874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dirty="0">
                  <a:solidFill>
                    <a:srgbClr val="000000"/>
                  </a:solidFill>
                </a:rPr>
                <a:t>Scalable Online Comparative Genomics of </a:t>
              </a:r>
              <a:r>
                <a:rPr lang="en-US" dirty="0" err="1" smtClean="0">
                  <a:solidFill>
                    <a:srgbClr val="000000"/>
                  </a:solidFill>
                </a:rPr>
                <a:t>Mononucleosomes</a:t>
              </a:r>
              <a:r>
                <a:rPr lang="en-US" dirty="0" smtClean="0">
                  <a:solidFill>
                    <a:srgbClr val="000000"/>
                  </a:solidFill>
                </a:rPr>
                <a:t>.</a:t>
              </a:r>
              <a:endParaRPr lang="en-US" dirty="0">
                <a:solidFill>
                  <a:srgbClr val="000000"/>
                </a:solidFill>
              </a:endParaRPr>
            </a:p>
            <a:p>
              <a:pPr>
                <a:lnSpc>
                  <a:spcPct val="90000"/>
                </a:lnSpc>
                <a:spcBef>
                  <a:spcPts val="1200"/>
                </a:spcBef>
              </a:pPr>
              <a:r>
                <a:rPr lang="en-US" sz="1400" dirty="0">
                  <a:solidFill>
                    <a:srgbClr val="000000"/>
                  </a:solidFill>
                </a:rPr>
                <a:t>“</a:t>
              </a:r>
              <a:r>
                <a:rPr lang="en-US" altLang="ja-JP" sz="1400" dirty="0"/>
                <a:t>Scalable Online Comparative Genomics of </a:t>
              </a:r>
              <a:r>
                <a:rPr lang="en-US" altLang="ja-JP" sz="1400" dirty="0" err="1"/>
                <a:t>Mononucleosomes</a:t>
              </a:r>
              <a:r>
                <a:rPr lang="en-US" altLang="ja-JP" sz="1400" dirty="0"/>
                <a:t>: A </a:t>
              </a:r>
              <a:r>
                <a:rPr lang="en-US" altLang="ja-JP" sz="1400" dirty="0" err="1"/>
                <a:t>BigJob</a:t>
              </a:r>
              <a:r>
                <a:rPr lang="en-US" sz="1400" dirty="0"/>
                <a:t>”</a:t>
              </a:r>
              <a:r>
                <a:rPr lang="en-US" altLang="ja-JP" sz="1400" dirty="0"/>
                <a:t> , </a:t>
              </a:r>
              <a:r>
                <a:rPr lang="en-US" altLang="ja-JP" sz="1400" i="1" dirty="0"/>
                <a:t>Proceedings of Conference on </a:t>
              </a:r>
              <a:r>
                <a:rPr lang="en-US" altLang="ja-JP" sz="1400" i="1" dirty="0" smtClean="0"/>
                <a:t>XSEDE</a:t>
              </a:r>
              <a:r>
                <a:rPr lang="en-US" altLang="ja-JP" sz="1400" dirty="0" smtClean="0"/>
                <a:t>, </a:t>
              </a:r>
              <a:r>
                <a:rPr lang="en-US" altLang="ja-JP" sz="1400" dirty="0"/>
                <a:t>2013. </a:t>
              </a:r>
              <a:endParaRPr lang="en-US" sz="140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235541" y="3544692"/>
            <a:ext cx="8696325" cy="3071812"/>
            <a:chOff x="266897" y="3529013"/>
            <a:chExt cx="8696325" cy="3071812"/>
          </a:xfrm>
        </p:grpSpPr>
        <p:sp>
          <p:nvSpPr>
            <p:cNvPr id="20" name="TextBox 7"/>
            <p:cNvSpPr txBox="1">
              <a:spLocks noChangeArrowheads="1"/>
            </p:cNvSpPr>
            <p:nvPr/>
          </p:nvSpPr>
          <p:spPr bwMode="auto">
            <a:xfrm>
              <a:off x="266897" y="3529013"/>
              <a:ext cx="8696325" cy="306863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endParaRPr lang="en-US" sz="1800"/>
            </a:p>
          </p:txBody>
        </p:sp>
        <p:pic>
          <p:nvPicPr>
            <p:cNvPr id="21" name="Picture 2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9563" y="3581400"/>
              <a:ext cx="7489825" cy="2178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2" name="Rectangle 21"/>
            <p:cNvSpPr>
              <a:spLocks noChangeArrowheads="1"/>
            </p:cNvSpPr>
            <p:nvPr/>
          </p:nvSpPr>
          <p:spPr bwMode="auto">
            <a:xfrm>
              <a:off x="536575" y="5713413"/>
              <a:ext cx="8269288" cy="8874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dirty="0">
                  <a:solidFill>
                    <a:srgbClr val="000000"/>
                  </a:solidFill>
                </a:rPr>
                <a:t>Asynchronous Replica-Exchange: Advanced Algorithms for enhanced sampling.</a:t>
              </a:r>
            </a:p>
            <a:p>
              <a:pPr>
                <a:lnSpc>
                  <a:spcPct val="90000"/>
                </a:lnSpc>
                <a:spcBef>
                  <a:spcPts val="1200"/>
                </a:spcBef>
              </a:pPr>
              <a:r>
                <a:rPr lang="en-US" sz="1400" dirty="0">
                  <a:solidFill>
                    <a:srgbClr val="000000"/>
                  </a:solidFill>
                </a:rPr>
                <a:t>“</a:t>
              </a:r>
              <a:r>
                <a:rPr lang="en-US" altLang="ja-JP" sz="1400" dirty="0"/>
                <a:t>A Framework for Flexible and Scalable Replica-Exchange on Production Distributed CI</a:t>
              </a:r>
              <a:r>
                <a:rPr lang="en-US" sz="1400" dirty="0"/>
                <a:t>”</a:t>
              </a:r>
              <a:r>
                <a:rPr lang="en-US" altLang="ja-JP" sz="1400" dirty="0"/>
                <a:t>, </a:t>
              </a:r>
              <a:r>
                <a:rPr lang="en-US" altLang="ja-JP" sz="1400" i="1" dirty="0"/>
                <a:t>Proceedings of Conference on </a:t>
              </a:r>
              <a:r>
                <a:rPr lang="en-US" altLang="ja-JP" sz="1400" i="1" dirty="0" smtClean="0"/>
                <a:t>XSEDE</a:t>
              </a:r>
              <a:r>
                <a:rPr lang="en-US" altLang="ja-JP" sz="1400" dirty="0" smtClean="0"/>
                <a:t>, </a:t>
              </a:r>
              <a:r>
                <a:rPr lang="en-US" altLang="ja-JP" sz="1400" dirty="0"/>
                <a:t>2013.</a:t>
              </a:r>
              <a:endParaRPr lang="en-US" sz="1400" dirty="0">
                <a:solidFill>
                  <a:srgbClr val="000000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Text Box 1"/>
          <p:cNvSpPr txBox="1">
            <a:spLocks noChangeArrowheads="1"/>
          </p:cNvSpPr>
          <p:nvPr/>
        </p:nvSpPr>
        <p:spPr bwMode="auto">
          <a:xfrm>
            <a:off x="152400" y="74613"/>
            <a:ext cx="7010400" cy="522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9pPr>
          </a:lstStyle>
          <a:p>
            <a:pPr defTabSz="449263" eaLnBrk="0" hangingPunct="0">
              <a:buSzPct val="100000"/>
            </a:pPr>
            <a:r>
              <a:rPr lang="lv-LV" sz="2800" smtClean="0">
                <a:solidFill>
                  <a:srgbClr val="00114D"/>
                </a:solidFill>
                <a:latin typeface="Arial" charset="0"/>
              </a:rPr>
              <a:t>Synchronous </a:t>
            </a:r>
            <a:r>
              <a:rPr lang="en-US" sz="2800" smtClean="0">
                <a:solidFill>
                  <a:srgbClr val="00114D"/>
                </a:solidFill>
                <a:latin typeface="Arial" charset="0"/>
              </a:rPr>
              <a:t>R</a:t>
            </a:r>
            <a:r>
              <a:rPr lang="lv-LV" sz="2800" smtClean="0">
                <a:solidFill>
                  <a:srgbClr val="00114D"/>
                </a:solidFill>
                <a:latin typeface="Arial" charset="0"/>
              </a:rPr>
              <a:t>eplica </a:t>
            </a:r>
            <a:r>
              <a:rPr lang="en-US" sz="2800" smtClean="0">
                <a:solidFill>
                  <a:srgbClr val="00114D"/>
                </a:solidFill>
                <a:latin typeface="Arial" charset="0"/>
              </a:rPr>
              <a:t>E</a:t>
            </a:r>
            <a:r>
              <a:rPr lang="lv-LV" sz="2800" smtClean="0">
                <a:solidFill>
                  <a:srgbClr val="00114D"/>
                </a:solidFill>
                <a:latin typeface="Arial" charset="0"/>
              </a:rPr>
              <a:t>xchange</a:t>
            </a:r>
          </a:p>
        </p:txBody>
      </p:sp>
      <p:sp>
        <p:nvSpPr>
          <p:cNvPr id="9218" name="Text Box 2"/>
          <p:cNvSpPr txBox="1">
            <a:spLocks noChangeArrowheads="1"/>
          </p:cNvSpPr>
          <p:nvPr/>
        </p:nvSpPr>
        <p:spPr bwMode="auto">
          <a:xfrm>
            <a:off x="323850" y="4005263"/>
            <a:ext cx="8820150" cy="3746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339725" indent="-339725"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1pPr>
            <a:lvl2pPr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2pPr>
            <a:lvl3pPr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3pPr>
            <a:lvl4pPr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4pPr>
            <a:lvl5pPr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9pPr>
          </a:lstStyle>
          <a:p>
            <a:pPr defTabSz="449263" eaLnBrk="0" hangingPunct="0">
              <a:lnSpc>
                <a:spcPct val="130000"/>
              </a:lnSpc>
              <a:spcBef>
                <a:spcPts val="400"/>
              </a:spcBef>
              <a:buClr>
                <a:srgbClr val="00114D"/>
              </a:buClr>
              <a:buSzPct val="100000"/>
              <a:buFont typeface="Arial" charset="0"/>
              <a:buChar char="•"/>
            </a:pPr>
            <a:r>
              <a:rPr lang="en-GB" sz="1600" smtClean="0">
                <a:solidFill>
                  <a:srgbClr val="00114D"/>
                </a:solidFill>
                <a:latin typeface="Arial" charset="0"/>
              </a:rPr>
              <a:t>Conventional way to run RE simulations - Pairs of replicas are predetermined and number of replicas participating in exchanges is fixed</a:t>
            </a:r>
          </a:p>
          <a:p>
            <a:pPr defTabSz="449263" eaLnBrk="0" hangingPunct="0">
              <a:lnSpc>
                <a:spcPct val="130000"/>
              </a:lnSpc>
              <a:spcBef>
                <a:spcPts val="400"/>
              </a:spcBef>
              <a:buClr>
                <a:srgbClr val="00114D"/>
              </a:buClr>
              <a:buSzPct val="100000"/>
              <a:buFont typeface="Arial" charset="0"/>
              <a:buChar char="•"/>
            </a:pPr>
            <a:r>
              <a:rPr lang="en-GB" sz="1600" smtClean="0">
                <a:solidFill>
                  <a:srgbClr val="00114D"/>
                </a:solidFill>
                <a:latin typeface="Arial" charset="0"/>
              </a:rPr>
              <a:t>Coordination in periodic in predefined intervals; </a:t>
            </a:r>
            <a:r>
              <a:rPr lang="en-US" sz="1600" smtClean="0">
                <a:solidFill>
                  <a:srgbClr val="00114D"/>
                </a:solidFill>
                <a:latin typeface="Arial" charset="0"/>
              </a:rPr>
              <a:t>exchange probability is determined using</a:t>
            </a:r>
            <a:r>
              <a:rPr lang="en-GB" sz="1600" smtClean="0">
                <a:solidFill>
                  <a:srgbClr val="00114D"/>
                </a:solidFill>
                <a:latin typeface="Arial" charset="0"/>
              </a:rPr>
              <a:t> </a:t>
            </a:r>
            <a:r>
              <a:rPr lang="en-US" sz="1600" smtClean="0">
                <a:solidFill>
                  <a:srgbClr val="00114D"/>
                </a:solidFill>
                <a:latin typeface="Arial" charset="0"/>
              </a:rPr>
              <a:t>Metropolis-Hastings scheme</a:t>
            </a:r>
          </a:p>
          <a:p>
            <a:pPr defTabSz="449263" eaLnBrk="0" hangingPunct="0">
              <a:lnSpc>
                <a:spcPct val="130000"/>
              </a:lnSpc>
              <a:spcBef>
                <a:spcPts val="400"/>
              </a:spcBef>
              <a:buClr>
                <a:srgbClr val="00114D"/>
              </a:buClr>
              <a:buSzPct val="100000"/>
              <a:buFont typeface="Arial" charset="0"/>
              <a:buChar char="•"/>
            </a:pPr>
            <a:r>
              <a:rPr lang="en-US" sz="1600" smtClean="0">
                <a:solidFill>
                  <a:srgbClr val="00114D"/>
                </a:solidFill>
                <a:latin typeface="Arial" charset="0"/>
              </a:rPr>
              <a:t>Number of possible exchange partners is limited</a:t>
            </a:r>
          </a:p>
          <a:p>
            <a:pPr defTabSz="449263" eaLnBrk="0" hangingPunct="0">
              <a:lnSpc>
                <a:spcPct val="130000"/>
              </a:lnSpc>
              <a:spcBef>
                <a:spcPts val="400"/>
              </a:spcBef>
              <a:buClr>
                <a:srgbClr val="00114D"/>
              </a:buClr>
              <a:buSzPct val="100000"/>
              <a:buFont typeface="Arial" charset="0"/>
              <a:buChar char="•"/>
            </a:pPr>
            <a:r>
              <a:rPr lang="en-US" sz="1600" smtClean="0">
                <a:solidFill>
                  <a:srgbClr val="00114D"/>
                </a:solidFill>
                <a:latin typeface="Arial" charset="0"/>
              </a:rPr>
              <a:t>Probability of crosswalks is minimal</a:t>
            </a:r>
          </a:p>
          <a:p>
            <a:pPr defTabSz="449263" eaLnBrk="0" hangingPunct="0">
              <a:lnSpc>
                <a:spcPct val="130000"/>
              </a:lnSpc>
              <a:spcBef>
                <a:spcPts val="400"/>
              </a:spcBef>
              <a:buClr>
                <a:srgbClr val="00114D"/>
              </a:buClr>
              <a:buSzPct val="100000"/>
              <a:buFont typeface="Arial" charset="0"/>
              <a:buChar char="•"/>
            </a:pPr>
            <a:r>
              <a:rPr lang="en-US" sz="1600" smtClean="0">
                <a:solidFill>
                  <a:srgbClr val="00114D"/>
                </a:solidFill>
                <a:latin typeface="Arial" charset="0"/>
              </a:rPr>
              <a:t>Performance may be limited due to load imbalance on heterogeneous systems</a:t>
            </a:r>
          </a:p>
          <a:p>
            <a:pPr defTabSz="449263" eaLnBrk="0" hangingPunct="0">
              <a:lnSpc>
                <a:spcPct val="130000"/>
              </a:lnSpc>
              <a:spcBef>
                <a:spcPts val="450"/>
              </a:spcBef>
              <a:buSzPct val="100000"/>
            </a:pPr>
            <a:endParaRPr lang="lv-LV" sz="1800" smtClean="0">
              <a:solidFill>
                <a:srgbClr val="00114D"/>
              </a:solidFill>
              <a:latin typeface="Arial" charset="0"/>
            </a:endParaRPr>
          </a:p>
          <a:p>
            <a:pPr defTabSz="449263" eaLnBrk="0" hangingPunct="0">
              <a:lnSpc>
                <a:spcPct val="130000"/>
              </a:lnSpc>
              <a:spcBef>
                <a:spcPts val="450"/>
              </a:spcBef>
              <a:buSzPct val="100000"/>
            </a:pPr>
            <a:endParaRPr lang="lv-LV" sz="1800" smtClean="0">
              <a:solidFill>
                <a:srgbClr val="00114D"/>
              </a:solidFill>
              <a:latin typeface="Arial" charset="0"/>
            </a:endParaRPr>
          </a:p>
          <a:p>
            <a:pPr defTabSz="449263" eaLnBrk="0" hangingPunct="0">
              <a:lnSpc>
                <a:spcPct val="130000"/>
              </a:lnSpc>
              <a:spcBef>
                <a:spcPts val="450"/>
              </a:spcBef>
              <a:buSzPct val="100000"/>
            </a:pPr>
            <a:endParaRPr lang="lv-LV" sz="1800" smtClean="0">
              <a:solidFill>
                <a:srgbClr val="00114D"/>
              </a:solidFill>
              <a:latin typeface="Arial" charset="0"/>
            </a:endParaRPr>
          </a:p>
        </p:txBody>
      </p:sp>
      <p:sp>
        <p:nvSpPr>
          <p:cNvPr id="9219" name="Text Box 3"/>
          <p:cNvSpPr txBox="1">
            <a:spLocks noChangeArrowheads="1"/>
          </p:cNvSpPr>
          <p:nvPr/>
        </p:nvSpPr>
        <p:spPr bwMode="auto">
          <a:xfrm>
            <a:off x="1403350" y="6524625"/>
            <a:ext cx="6624638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9pPr>
          </a:lstStyle>
          <a:p>
            <a:pPr algn="ctr" defTabSz="449263" eaLnBrk="0" hangingPunct="0">
              <a:buSzPct val="100000"/>
            </a:pPr>
            <a:r>
              <a:rPr lang="en-US" sz="1400" smtClean="0">
                <a:solidFill>
                  <a:srgbClr val="000000"/>
                </a:solidFill>
                <a:latin typeface="Arial" charset="0"/>
              </a:rPr>
              <a:t>Schematic representation of exchanges of temperatures in RE simulation  </a:t>
            </a:r>
            <a:r>
              <a:rPr lang="en-GB" sz="1400" smtClean="0">
                <a:solidFill>
                  <a:srgbClr val="000000"/>
                </a:solidFill>
                <a:latin typeface="Arial" charset="0"/>
              </a:rPr>
              <a:t>[5]</a:t>
            </a:r>
          </a:p>
          <a:p>
            <a:pPr algn="ctr" defTabSz="449263" eaLnBrk="0" hangingPunct="0">
              <a:buSzPct val="100000"/>
            </a:pPr>
            <a:r>
              <a:rPr lang="en-GB" sz="1400" smtClean="0">
                <a:solidFill>
                  <a:srgbClr val="000000"/>
                </a:solidFill>
                <a:latin typeface="Arial" charset="0"/>
              </a:rPr>
              <a:t> </a:t>
            </a:r>
          </a:p>
        </p:txBody>
      </p:sp>
      <p:sp>
        <p:nvSpPr>
          <p:cNvPr id="9220" name="Text Box 4"/>
          <p:cNvSpPr txBox="1">
            <a:spLocks noChangeArrowheads="1"/>
          </p:cNvSpPr>
          <p:nvPr/>
        </p:nvSpPr>
        <p:spPr bwMode="auto">
          <a:xfrm>
            <a:off x="7162800" y="6591300"/>
            <a:ext cx="18859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9pPr>
          </a:lstStyle>
          <a:p>
            <a:pPr algn="r" defTabSz="449263" eaLnBrk="0" hangingPunct="0">
              <a:buSzPct val="100000"/>
            </a:pPr>
            <a:fld id="{59603C59-C5E6-C944-A046-8F5C54ABCB17}" type="slidenum">
              <a:rPr lang="en-GB" sz="1400" smtClean="0">
                <a:latin typeface="Arial" charset="0"/>
              </a:rPr>
              <a:pPr algn="r" defTabSz="449263" eaLnBrk="0" hangingPunct="0">
                <a:buSzPct val="100000"/>
              </a:pPr>
              <a:t>30</a:t>
            </a:fld>
            <a:endParaRPr lang="en-GB" sz="1400" smtClean="0">
              <a:latin typeface="Arial" charset="0"/>
            </a:endParaRPr>
          </a:p>
        </p:txBody>
      </p:sp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692150"/>
            <a:ext cx="7620000" cy="3371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5865611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ext Box 1"/>
          <p:cNvSpPr txBox="1">
            <a:spLocks noChangeArrowheads="1"/>
          </p:cNvSpPr>
          <p:nvPr/>
        </p:nvSpPr>
        <p:spPr bwMode="auto">
          <a:xfrm>
            <a:off x="152400" y="74613"/>
            <a:ext cx="7010400" cy="522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9pPr>
          </a:lstStyle>
          <a:p>
            <a:pPr defTabSz="449263" eaLnBrk="0" hangingPunct="0">
              <a:buSzPct val="100000"/>
            </a:pPr>
            <a:r>
              <a:rPr lang="en-US" sz="2800" smtClean="0">
                <a:solidFill>
                  <a:srgbClr val="00114D"/>
                </a:solidFill>
                <a:latin typeface="Arial" charset="0"/>
              </a:rPr>
              <a:t>As</a:t>
            </a:r>
            <a:r>
              <a:rPr lang="lv-LV" sz="2800" smtClean="0">
                <a:solidFill>
                  <a:srgbClr val="00114D"/>
                </a:solidFill>
                <a:latin typeface="Arial" charset="0"/>
              </a:rPr>
              <a:t>ynchronous </a:t>
            </a:r>
            <a:r>
              <a:rPr lang="en-US" sz="2800" smtClean="0">
                <a:solidFill>
                  <a:srgbClr val="00114D"/>
                </a:solidFill>
                <a:latin typeface="Arial" charset="0"/>
              </a:rPr>
              <a:t>R</a:t>
            </a:r>
            <a:r>
              <a:rPr lang="lv-LV" sz="2800" smtClean="0">
                <a:solidFill>
                  <a:srgbClr val="00114D"/>
                </a:solidFill>
                <a:latin typeface="Arial" charset="0"/>
              </a:rPr>
              <a:t>eplica </a:t>
            </a:r>
            <a:r>
              <a:rPr lang="en-US" sz="2800" smtClean="0">
                <a:solidFill>
                  <a:srgbClr val="00114D"/>
                </a:solidFill>
                <a:latin typeface="Arial" charset="0"/>
              </a:rPr>
              <a:t>E</a:t>
            </a:r>
            <a:r>
              <a:rPr lang="lv-LV" sz="2800" smtClean="0">
                <a:solidFill>
                  <a:srgbClr val="00114D"/>
                </a:solidFill>
                <a:latin typeface="Arial" charset="0"/>
              </a:rPr>
              <a:t>xchange</a:t>
            </a:r>
          </a:p>
        </p:txBody>
      </p:sp>
      <p:sp>
        <p:nvSpPr>
          <p:cNvPr id="10242" name="Text Box 2"/>
          <p:cNvSpPr txBox="1">
            <a:spLocks noChangeArrowheads="1"/>
          </p:cNvSpPr>
          <p:nvPr/>
        </p:nvSpPr>
        <p:spPr bwMode="auto">
          <a:xfrm>
            <a:off x="395288" y="3789363"/>
            <a:ext cx="8194675" cy="4168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339725" indent="-339725"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1pPr>
            <a:lvl2pPr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2pPr>
            <a:lvl3pPr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3pPr>
            <a:lvl4pPr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4pPr>
            <a:lvl5pPr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9pPr>
          </a:lstStyle>
          <a:p>
            <a:pPr defTabSz="449263" eaLnBrk="0" hangingPunct="0">
              <a:lnSpc>
                <a:spcPct val="130000"/>
              </a:lnSpc>
              <a:spcBef>
                <a:spcPts val="450"/>
              </a:spcBef>
              <a:buClr>
                <a:srgbClr val="00114D"/>
              </a:buClr>
              <a:buSzPct val="100000"/>
              <a:buFont typeface="Arial" charset="0"/>
              <a:buChar char="•"/>
            </a:pPr>
            <a:r>
              <a:rPr lang="en-GB" sz="1800" smtClean="0">
                <a:solidFill>
                  <a:srgbClr val="00114D"/>
                </a:solidFill>
                <a:latin typeface="Arial" charset="0"/>
              </a:rPr>
              <a:t>Dynamic pairing – replicas are paired on the fly</a:t>
            </a:r>
          </a:p>
          <a:p>
            <a:pPr defTabSz="449263" eaLnBrk="0" hangingPunct="0">
              <a:lnSpc>
                <a:spcPct val="130000"/>
              </a:lnSpc>
              <a:spcBef>
                <a:spcPts val="450"/>
              </a:spcBef>
              <a:buClr>
                <a:srgbClr val="00114D"/>
              </a:buClr>
              <a:buSzPct val="100000"/>
              <a:buFont typeface="Arial" charset="0"/>
              <a:buChar char="•"/>
            </a:pPr>
            <a:r>
              <a:rPr lang="en-GB" sz="1800" smtClean="0">
                <a:solidFill>
                  <a:srgbClr val="00114D"/>
                </a:solidFill>
                <a:latin typeface="Arial" charset="0"/>
              </a:rPr>
              <a:t>Pairs of replicas are completely random</a:t>
            </a:r>
          </a:p>
          <a:p>
            <a:pPr defTabSz="449263" eaLnBrk="0" hangingPunct="0">
              <a:lnSpc>
                <a:spcPct val="130000"/>
              </a:lnSpc>
              <a:spcBef>
                <a:spcPts val="450"/>
              </a:spcBef>
              <a:buClr>
                <a:srgbClr val="00114D"/>
              </a:buClr>
              <a:buSzPct val="100000"/>
              <a:buFont typeface="Arial" charset="0"/>
              <a:buChar char="•"/>
            </a:pPr>
            <a:r>
              <a:rPr lang="en-GB" sz="1800" smtClean="0">
                <a:solidFill>
                  <a:srgbClr val="00114D"/>
                </a:solidFill>
                <a:latin typeface="Arial" charset="0"/>
              </a:rPr>
              <a:t>Number of pairs qualified for exchanges after a simulation cycle is variable</a:t>
            </a:r>
          </a:p>
          <a:p>
            <a:pPr defTabSz="449263" eaLnBrk="0" hangingPunct="0">
              <a:lnSpc>
                <a:spcPct val="130000"/>
              </a:lnSpc>
              <a:spcBef>
                <a:spcPts val="450"/>
              </a:spcBef>
              <a:buClr>
                <a:srgbClr val="00114D"/>
              </a:buClr>
              <a:buSzPct val="100000"/>
              <a:buFont typeface="Arial" charset="0"/>
              <a:buChar char="•"/>
            </a:pPr>
            <a:r>
              <a:rPr lang="en-GB" sz="1800" smtClean="0">
                <a:solidFill>
                  <a:srgbClr val="00114D"/>
                </a:solidFill>
                <a:latin typeface="Arial" charset="0"/>
              </a:rPr>
              <a:t>High probability of crosswalks – better phase space sampling</a:t>
            </a:r>
          </a:p>
          <a:p>
            <a:pPr defTabSz="449263" eaLnBrk="0" hangingPunct="0">
              <a:lnSpc>
                <a:spcPct val="130000"/>
              </a:lnSpc>
              <a:spcBef>
                <a:spcPts val="450"/>
              </a:spcBef>
              <a:buClr>
                <a:srgbClr val="00114D"/>
              </a:buClr>
              <a:buSzPct val="100000"/>
              <a:buFont typeface="Arial" charset="0"/>
              <a:buChar char="•"/>
            </a:pPr>
            <a:r>
              <a:rPr lang="en-GB" sz="1800" smtClean="0">
                <a:solidFill>
                  <a:srgbClr val="00114D"/>
                </a:solidFill>
                <a:latin typeface="Arial" charset="0"/>
              </a:rPr>
              <a:t>Performance does not suffer due to load imbalance</a:t>
            </a:r>
          </a:p>
          <a:p>
            <a:pPr defTabSz="449263" eaLnBrk="0" hangingPunct="0">
              <a:lnSpc>
                <a:spcPct val="130000"/>
              </a:lnSpc>
              <a:spcBef>
                <a:spcPts val="450"/>
              </a:spcBef>
              <a:buSzPct val="100000"/>
            </a:pPr>
            <a:endParaRPr lang="en-GB" sz="1800" smtClean="0">
              <a:solidFill>
                <a:srgbClr val="00114D"/>
              </a:solidFill>
              <a:latin typeface="Arial" charset="0"/>
            </a:endParaRPr>
          </a:p>
          <a:p>
            <a:pPr defTabSz="449263" eaLnBrk="0" hangingPunct="0">
              <a:lnSpc>
                <a:spcPct val="130000"/>
              </a:lnSpc>
              <a:spcBef>
                <a:spcPts val="600"/>
              </a:spcBef>
              <a:buSzPct val="100000"/>
            </a:pPr>
            <a:endParaRPr lang="lv-LV" smtClean="0">
              <a:solidFill>
                <a:srgbClr val="00114D"/>
              </a:solidFill>
              <a:latin typeface="Arial" charset="0"/>
            </a:endParaRPr>
          </a:p>
          <a:p>
            <a:pPr defTabSz="449263" eaLnBrk="0" hangingPunct="0">
              <a:lnSpc>
                <a:spcPct val="130000"/>
              </a:lnSpc>
              <a:spcBef>
                <a:spcPts val="600"/>
              </a:spcBef>
              <a:buSzPct val="100000"/>
            </a:pPr>
            <a:endParaRPr lang="lv-LV" smtClean="0">
              <a:solidFill>
                <a:srgbClr val="00114D"/>
              </a:solidFill>
              <a:latin typeface="Arial" charset="0"/>
            </a:endParaRPr>
          </a:p>
          <a:p>
            <a:pPr defTabSz="449263" eaLnBrk="0" hangingPunct="0">
              <a:lnSpc>
                <a:spcPct val="130000"/>
              </a:lnSpc>
              <a:spcBef>
                <a:spcPts val="600"/>
              </a:spcBef>
              <a:buSzPct val="100000"/>
            </a:pPr>
            <a:endParaRPr lang="lv-LV" smtClean="0">
              <a:solidFill>
                <a:srgbClr val="00114D"/>
              </a:solidFill>
              <a:latin typeface="Arial" charset="0"/>
            </a:endParaRPr>
          </a:p>
        </p:txBody>
      </p:sp>
      <p:sp>
        <p:nvSpPr>
          <p:cNvPr id="10243" name="Text Box 3"/>
          <p:cNvSpPr txBox="1">
            <a:spLocks noChangeArrowheads="1"/>
          </p:cNvSpPr>
          <p:nvPr/>
        </p:nvSpPr>
        <p:spPr bwMode="auto">
          <a:xfrm>
            <a:off x="2147888" y="6591300"/>
            <a:ext cx="49228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9pPr>
          </a:lstStyle>
          <a:p>
            <a:pPr algn="ctr" defTabSz="449263" eaLnBrk="0" hangingPunct="0">
              <a:buSzPct val="100000"/>
            </a:pPr>
            <a:r>
              <a:rPr lang="en-GB" sz="1400" smtClean="0">
                <a:solidFill>
                  <a:srgbClr val="000000"/>
                </a:solidFill>
                <a:latin typeface="Arial" charset="0"/>
              </a:rPr>
              <a:t> </a:t>
            </a:r>
          </a:p>
        </p:txBody>
      </p:sp>
      <p:sp>
        <p:nvSpPr>
          <p:cNvPr id="10244" name="Text Box 4"/>
          <p:cNvSpPr txBox="1">
            <a:spLocks noChangeArrowheads="1"/>
          </p:cNvSpPr>
          <p:nvPr/>
        </p:nvSpPr>
        <p:spPr bwMode="auto">
          <a:xfrm>
            <a:off x="7162800" y="6591300"/>
            <a:ext cx="18859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9pPr>
          </a:lstStyle>
          <a:p>
            <a:pPr algn="r" defTabSz="449263" eaLnBrk="0" hangingPunct="0">
              <a:buSzPct val="100000"/>
            </a:pPr>
            <a:fld id="{FD2CDFFB-6031-1748-855A-EA26F8FC8325}" type="slidenum">
              <a:rPr lang="en-GB" sz="1400" smtClean="0">
                <a:latin typeface="Arial" charset="0"/>
              </a:rPr>
              <a:pPr algn="r" defTabSz="449263" eaLnBrk="0" hangingPunct="0">
                <a:buSzPct val="100000"/>
              </a:pPr>
              <a:t>31</a:t>
            </a:fld>
            <a:endParaRPr lang="en-GB" sz="1400" smtClean="0">
              <a:latin typeface="Arial" charset="0"/>
            </a:endParaRPr>
          </a:p>
        </p:txBody>
      </p:sp>
      <p:pic>
        <p:nvPicPr>
          <p:cNvPr id="1024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981075"/>
            <a:ext cx="8107362" cy="2452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88540168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Text Box 1"/>
          <p:cNvSpPr txBox="1">
            <a:spLocks noChangeArrowheads="1"/>
          </p:cNvSpPr>
          <p:nvPr/>
        </p:nvSpPr>
        <p:spPr bwMode="auto">
          <a:xfrm>
            <a:off x="152400" y="74613"/>
            <a:ext cx="7010400" cy="522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9pPr>
          </a:lstStyle>
          <a:p>
            <a:pPr defTabSz="449263" eaLnBrk="0" hangingPunct="0">
              <a:buSzPct val="100000"/>
            </a:pPr>
            <a:r>
              <a:rPr lang="en-US" sz="2800" smtClean="0">
                <a:solidFill>
                  <a:srgbClr val="00114D"/>
                </a:solidFill>
                <a:latin typeface="Arial" charset="0"/>
              </a:rPr>
              <a:t>Software Stack</a:t>
            </a:r>
          </a:p>
        </p:txBody>
      </p:sp>
      <p:sp>
        <p:nvSpPr>
          <p:cNvPr id="11266" name="Text Box 2"/>
          <p:cNvSpPr txBox="1">
            <a:spLocks noChangeArrowheads="1"/>
          </p:cNvSpPr>
          <p:nvPr/>
        </p:nvSpPr>
        <p:spPr bwMode="auto">
          <a:xfrm>
            <a:off x="468313" y="549275"/>
            <a:ext cx="8194675" cy="6575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339725" indent="-339725"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1pPr>
            <a:lvl2pPr marL="739775" indent="-282575"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2pPr>
            <a:lvl3pPr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3pPr>
            <a:lvl4pPr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4pPr>
            <a:lvl5pPr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9pPr>
          </a:lstStyle>
          <a:p>
            <a:pPr defTabSz="449263" eaLnBrk="0" hangingPunct="0">
              <a:lnSpc>
                <a:spcPct val="130000"/>
              </a:lnSpc>
              <a:spcBef>
                <a:spcPts val="500"/>
              </a:spcBef>
              <a:buClr>
                <a:srgbClr val="00114D"/>
              </a:buClr>
              <a:buSzPct val="100000"/>
              <a:buFont typeface="Arial" charset="0"/>
              <a:buChar char="•"/>
            </a:pPr>
            <a:r>
              <a:rPr lang="en-GB" sz="2000" smtClean="0">
                <a:solidFill>
                  <a:srgbClr val="00114D"/>
                </a:solidFill>
                <a:latin typeface="Arial" charset="0"/>
              </a:rPr>
              <a:t>SAGA – a Simple API for Grid Applications [6]</a:t>
            </a:r>
          </a:p>
          <a:p>
            <a:pPr lvl="1" defTabSz="449263" eaLnBrk="0" hangingPunct="0">
              <a:spcBef>
                <a:spcPts val="450"/>
              </a:spcBef>
              <a:buClr>
                <a:srgbClr val="00114D"/>
              </a:buClr>
              <a:buSzPct val="100000"/>
              <a:buFont typeface="Arial" charset="0"/>
              <a:buChar char="–"/>
            </a:pPr>
            <a:r>
              <a:rPr lang="en-GB" sz="1600" smtClean="0">
                <a:solidFill>
                  <a:srgbClr val="00114D"/>
                </a:solidFill>
                <a:latin typeface="Arial" charset="0"/>
              </a:rPr>
              <a:t>Programming interface for application and framework development</a:t>
            </a:r>
          </a:p>
          <a:p>
            <a:pPr lvl="1" defTabSz="449263" eaLnBrk="0" hangingPunct="0">
              <a:spcBef>
                <a:spcPts val="450"/>
              </a:spcBef>
              <a:buClr>
                <a:srgbClr val="00114D"/>
              </a:buClr>
              <a:buSzPct val="100000"/>
              <a:buFont typeface="Arial" charset="0"/>
              <a:buChar char="–"/>
            </a:pPr>
            <a:r>
              <a:rPr lang="en-GB" sz="1600" smtClean="0">
                <a:solidFill>
                  <a:srgbClr val="00114D"/>
                </a:solidFill>
                <a:latin typeface="Arial" charset="0"/>
              </a:rPr>
              <a:t>Provides an access layer to heterogeneous distributed infrastructures and middle-ware</a:t>
            </a:r>
          </a:p>
          <a:p>
            <a:pPr lvl="1" defTabSz="449263" eaLnBrk="0" hangingPunct="0">
              <a:spcBef>
                <a:spcPts val="450"/>
              </a:spcBef>
              <a:buClr>
                <a:srgbClr val="00114D"/>
              </a:buClr>
              <a:buSzPct val="100000"/>
              <a:buFont typeface="Arial" charset="0"/>
              <a:buChar char="–"/>
            </a:pPr>
            <a:r>
              <a:rPr lang="en-GB" sz="1600" smtClean="0">
                <a:solidFill>
                  <a:srgbClr val="00114D"/>
                </a:solidFill>
                <a:latin typeface="Arial" charset="0"/>
              </a:rPr>
              <a:t>Four implementations including SAGA-Python</a:t>
            </a:r>
          </a:p>
          <a:p>
            <a:pPr lvl="1" defTabSz="449263" eaLnBrk="0" hangingPunct="0">
              <a:spcBef>
                <a:spcPts val="450"/>
              </a:spcBef>
              <a:buClr>
                <a:srgbClr val="00114D"/>
              </a:buClr>
              <a:buSzPct val="100000"/>
              <a:buFont typeface="Arial" charset="0"/>
              <a:buChar char="–"/>
            </a:pPr>
            <a:r>
              <a:rPr lang="en-GB" sz="1600" smtClean="0">
                <a:solidFill>
                  <a:srgbClr val="00114D"/>
                </a:solidFill>
                <a:latin typeface="Arial" charset="0"/>
              </a:rPr>
              <a:t>Flexible adaptor architecture – SGE, PBS, Condor, Fork, SLURM </a:t>
            </a:r>
          </a:p>
          <a:p>
            <a:pPr defTabSz="449263" eaLnBrk="0" hangingPunct="0">
              <a:lnSpc>
                <a:spcPct val="130000"/>
              </a:lnSpc>
              <a:spcBef>
                <a:spcPts val="500"/>
              </a:spcBef>
              <a:buClr>
                <a:srgbClr val="00114D"/>
              </a:buClr>
              <a:buSzPct val="100000"/>
              <a:buFont typeface="Arial" charset="0"/>
              <a:buChar char="•"/>
            </a:pPr>
            <a:r>
              <a:rPr lang="en-GB" sz="2000" smtClean="0">
                <a:solidFill>
                  <a:srgbClr val="00114D"/>
                </a:solidFill>
                <a:latin typeface="Arial" charset="0"/>
              </a:rPr>
              <a:t>SAGA BigJob – a PilotJob framework for large-scale simulations [7]</a:t>
            </a:r>
          </a:p>
          <a:p>
            <a:pPr lvl="1" defTabSz="449263" eaLnBrk="0" hangingPunct="0">
              <a:spcBef>
                <a:spcPts val="450"/>
              </a:spcBef>
              <a:buClr>
                <a:srgbClr val="00114D"/>
              </a:buClr>
              <a:buSzPct val="100000"/>
              <a:buFont typeface="Arial" charset="0"/>
              <a:buChar char="–"/>
            </a:pPr>
            <a:r>
              <a:rPr lang="en-US" sz="1600" smtClean="0">
                <a:solidFill>
                  <a:srgbClr val="00114D"/>
                </a:solidFill>
                <a:latin typeface="Arial" charset="0"/>
              </a:rPr>
              <a:t>Developed by the RADICAL Group at the Rutgers University</a:t>
            </a:r>
          </a:p>
          <a:p>
            <a:pPr lvl="1" defTabSz="449263" eaLnBrk="0" hangingPunct="0">
              <a:spcBef>
                <a:spcPts val="450"/>
              </a:spcBef>
              <a:buClr>
                <a:srgbClr val="00114D"/>
              </a:buClr>
              <a:buSzPct val="100000"/>
              <a:buFont typeface="Arial" charset="0"/>
              <a:buChar char="–"/>
            </a:pPr>
            <a:r>
              <a:rPr lang="en-US" sz="1600" smtClean="0">
                <a:solidFill>
                  <a:srgbClr val="00114D"/>
                </a:solidFill>
                <a:latin typeface="Arial" charset="0"/>
              </a:rPr>
              <a:t>An implementation of P* Model of Pilot Abstractions</a:t>
            </a:r>
          </a:p>
          <a:p>
            <a:pPr lvl="1" defTabSz="449263" eaLnBrk="0" hangingPunct="0">
              <a:spcBef>
                <a:spcPts val="450"/>
              </a:spcBef>
              <a:buClr>
                <a:srgbClr val="00114D"/>
              </a:buClr>
              <a:buSzPct val="100000"/>
              <a:buFont typeface="Arial" charset="0"/>
              <a:buChar char="–"/>
            </a:pPr>
            <a:r>
              <a:rPr lang="en-GB" sz="1600" smtClean="0">
                <a:solidFill>
                  <a:srgbClr val="00114D"/>
                </a:solidFill>
                <a:latin typeface="Arial" charset="0"/>
              </a:rPr>
              <a:t>SAGA-Python is used as interoperability layer</a:t>
            </a:r>
          </a:p>
          <a:p>
            <a:pPr lvl="1" defTabSz="449263" eaLnBrk="0" hangingPunct="0">
              <a:spcBef>
                <a:spcPts val="450"/>
              </a:spcBef>
              <a:buClr>
                <a:srgbClr val="00114D"/>
              </a:buClr>
              <a:buSzPct val="100000"/>
              <a:buFont typeface="Arial" charset="0"/>
              <a:buChar char="–"/>
            </a:pPr>
            <a:r>
              <a:rPr lang="en-US" sz="1600" smtClean="0">
                <a:solidFill>
                  <a:srgbClr val="00114D"/>
                </a:solidFill>
                <a:latin typeface="Arial" charset="0"/>
              </a:rPr>
              <a:t>Runs on Grid, Cloud and HPC systems</a:t>
            </a:r>
          </a:p>
          <a:p>
            <a:pPr defTabSz="449263" eaLnBrk="0" hangingPunct="0">
              <a:lnSpc>
                <a:spcPct val="130000"/>
              </a:lnSpc>
              <a:spcBef>
                <a:spcPts val="500"/>
              </a:spcBef>
              <a:buClr>
                <a:srgbClr val="00114D"/>
              </a:buClr>
              <a:buSzPct val="100000"/>
              <a:buFont typeface="Arial" charset="0"/>
              <a:buChar char="•"/>
            </a:pPr>
            <a:r>
              <a:rPr lang="en-GB" sz="2000" smtClean="0">
                <a:solidFill>
                  <a:srgbClr val="00114D"/>
                </a:solidFill>
                <a:latin typeface="Arial" charset="0"/>
              </a:rPr>
              <a:t> ASyncRE package [8]</a:t>
            </a:r>
          </a:p>
          <a:p>
            <a:pPr defTabSz="449263" eaLnBrk="0" hangingPunct="0">
              <a:lnSpc>
                <a:spcPct val="130000"/>
              </a:lnSpc>
              <a:spcBef>
                <a:spcPts val="400"/>
              </a:spcBef>
              <a:buSzPct val="100000"/>
            </a:pPr>
            <a:r>
              <a:rPr lang="en-GB" sz="1600" smtClean="0">
                <a:solidFill>
                  <a:srgbClr val="00114D"/>
                </a:solidFill>
                <a:latin typeface="Arial" charset="0"/>
              </a:rPr>
              <a:t>	 - Developed at the Rutgers University as a part of the CDI project</a:t>
            </a:r>
          </a:p>
          <a:p>
            <a:pPr defTabSz="449263" eaLnBrk="0" hangingPunct="0">
              <a:lnSpc>
                <a:spcPct val="130000"/>
              </a:lnSpc>
              <a:spcBef>
                <a:spcPts val="400"/>
              </a:spcBef>
              <a:buSzPct val="100000"/>
            </a:pPr>
            <a:r>
              <a:rPr lang="en-GB" sz="1600" smtClean="0">
                <a:solidFill>
                  <a:srgbClr val="00114D"/>
                </a:solidFill>
                <a:latin typeface="Arial" charset="0"/>
              </a:rPr>
              <a:t>	 - </a:t>
            </a:r>
            <a:r>
              <a:rPr lang="en-US" sz="1600" smtClean="0">
                <a:solidFill>
                  <a:srgbClr val="00114D"/>
                </a:solidFill>
                <a:latin typeface="Arial" charset="0"/>
              </a:rPr>
              <a:t>Tool for asynchronous parallel RE simulations with Flexible support for MD engines</a:t>
            </a:r>
          </a:p>
          <a:p>
            <a:pPr defTabSz="449263" eaLnBrk="0" hangingPunct="0">
              <a:lnSpc>
                <a:spcPct val="130000"/>
              </a:lnSpc>
              <a:spcBef>
                <a:spcPts val="400"/>
              </a:spcBef>
              <a:buSzPct val="100000"/>
            </a:pPr>
            <a:r>
              <a:rPr lang="en-US" sz="1600" smtClean="0">
                <a:solidFill>
                  <a:srgbClr val="00114D"/>
                </a:solidFill>
                <a:latin typeface="Arial" charset="0"/>
              </a:rPr>
              <a:t>       - Amber MD engine – </a:t>
            </a:r>
            <a:r>
              <a:rPr lang="lv-LV" sz="1600" smtClean="0">
                <a:solidFill>
                  <a:srgbClr val="00114D"/>
                </a:solidFill>
                <a:latin typeface="Arial" charset="0"/>
              </a:rPr>
              <a:t>multi</a:t>
            </a:r>
            <a:r>
              <a:rPr lang="en-US" sz="1600" smtClean="0">
                <a:solidFill>
                  <a:srgbClr val="00114D"/>
                </a:solidFill>
                <a:latin typeface="Arial" charset="0"/>
              </a:rPr>
              <a:t>-</a:t>
            </a:r>
            <a:r>
              <a:rPr lang="lv-LV" sz="1600" smtClean="0">
                <a:solidFill>
                  <a:srgbClr val="00114D"/>
                </a:solidFill>
                <a:latin typeface="Arial" charset="0"/>
              </a:rPr>
              <a:t>dimensional RE</a:t>
            </a:r>
            <a:r>
              <a:rPr lang="en-US" sz="1600" smtClean="0">
                <a:solidFill>
                  <a:srgbClr val="00114D"/>
                </a:solidFill>
                <a:latin typeface="Arial" charset="0"/>
              </a:rPr>
              <a:t> with</a:t>
            </a:r>
            <a:r>
              <a:rPr lang="lv-LV" sz="1600" smtClean="0">
                <a:solidFill>
                  <a:srgbClr val="00114D"/>
                </a:solidFill>
                <a:latin typeface="Arial" charset="0"/>
              </a:rPr>
              <a:t> Umbrella Sampling</a:t>
            </a:r>
          </a:p>
          <a:p>
            <a:pPr defTabSz="449263" eaLnBrk="0" hangingPunct="0">
              <a:lnSpc>
                <a:spcPct val="130000"/>
              </a:lnSpc>
              <a:spcBef>
                <a:spcPts val="400"/>
              </a:spcBef>
              <a:buSzPct val="100000"/>
            </a:pPr>
            <a:r>
              <a:rPr lang="en-US" sz="1600" smtClean="0">
                <a:solidFill>
                  <a:srgbClr val="00114D"/>
                </a:solidFill>
                <a:latin typeface="Arial" charset="0"/>
              </a:rPr>
              <a:t>	 - Impact MD engine - </a:t>
            </a:r>
            <a:r>
              <a:rPr lang="lv-LV" sz="1600" smtClean="0">
                <a:solidFill>
                  <a:srgbClr val="00114D"/>
                </a:solidFill>
                <a:latin typeface="Arial" charset="0"/>
              </a:rPr>
              <a:t>Binding Energy Distribution</a:t>
            </a:r>
            <a:r>
              <a:rPr lang="en-US" sz="1600" smtClean="0">
                <a:solidFill>
                  <a:srgbClr val="00114D"/>
                </a:solidFill>
                <a:latin typeface="Arial" charset="0"/>
              </a:rPr>
              <a:t> Analysis Method (BEDAM) alchemical binding free energy calculations</a:t>
            </a:r>
          </a:p>
          <a:p>
            <a:pPr defTabSz="449263" eaLnBrk="0" hangingPunct="0">
              <a:lnSpc>
                <a:spcPct val="130000"/>
              </a:lnSpc>
              <a:spcBef>
                <a:spcPts val="500"/>
              </a:spcBef>
              <a:buSzPct val="100000"/>
            </a:pPr>
            <a:endParaRPr lang="en-GB" sz="2000" smtClean="0">
              <a:solidFill>
                <a:srgbClr val="00114D"/>
              </a:solidFill>
              <a:latin typeface="Arial" charset="0"/>
            </a:endParaRPr>
          </a:p>
          <a:p>
            <a:pPr defTabSz="449263" eaLnBrk="0" hangingPunct="0">
              <a:lnSpc>
                <a:spcPct val="130000"/>
              </a:lnSpc>
              <a:spcBef>
                <a:spcPts val="500"/>
              </a:spcBef>
              <a:buSzPct val="100000"/>
            </a:pPr>
            <a:endParaRPr lang="en-GB" sz="2000" smtClean="0">
              <a:solidFill>
                <a:srgbClr val="00114D"/>
              </a:solidFill>
              <a:latin typeface="Arial" charset="0"/>
            </a:endParaRPr>
          </a:p>
        </p:txBody>
      </p:sp>
      <p:sp>
        <p:nvSpPr>
          <p:cNvPr id="11267" name="Text Box 3"/>
          <p:cNvSpPr txBox="1">
            <a:spLocks noChangeArrowheads="1"/>
          </p:cNvSpPr>
          <p:nvPr/>
        </p:nvSpPr>
        <p:spPr bwMode="auto">
          <a:xfrm>
            <a:off x="2147888" y="6591300"/>
            <a:ext cx="49228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9pPr>
          </a:lstStyle>
          <a:p>
            <a:pPr algn="ctr" defTabSz="449263" eaLnBrk="0" hangingPunct="0">
              <a:buSzPct val="100000"/>
            </a:pPr>
            <a:r>
              <a:rPr lang="en-GB" sz="1400" smtClean="0">
                <a:solidFill>
                  <a:srgbClr val="000000"/>
                </a:solidFill>
                <a:latin typeface="Arial" charset="0"/>
              </a:rPr>
              <a:t> </a:t>
            </a:r>
          </a:p>
        </p:txBody>
      </p:sp>
      <p:sp>
        <p:nvSpPr>
          <p:cNvPr id="11268" name="Text Box 4"/>
          <p:cNvSpPr txBox="1">
            <a:spLocks noChangeArrowheads="1"/>
          </p:cNvSpPr>
          <p:nvPr/>
        </p:nvSpPr>
        <p:spPr bwMode="auto">
          <a:xfrm>
            <a:off x="7162800" y="6591300"/>
            <a:ext cx="18859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9pPr>
          </a:lstStyle>
          <a:p>
            <a:pPr algn="r" defTabSz="449263" eaLnBrk="0" hangingPunct="0">
              <a:buSzPct val="100000"/>
            </a:pPr>
            <a:fld id="{E50CD431-BCBB-0B4C-A332-6D5BCD4CBFA1}" type="slidenum">
              <a:rPr lang="en-GB" sz="1400" smtClean="0">
                <a:latin typeface="Arial" charset="0"/>
              </a:rPr>
              <a:pPr algn="r" defTabSz="449263" eaLnBrk="0" hangingPunct="0">
                <a:buSzPct val="100000"/>
              </a:pPr>
              <a:t>32</a:t>
            </a:fld>
            <a:endParaRPr lang="en-GB" sz="1400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1881120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Text Box 1"/>
          <p:cNvSpPr txBox="1">
            <a:spLocks noChangeArrowheads="1"/>
          </p:cNvSpPr>
          <p:nvPr/>
        </p:nvSpPr>
        <p:spPr bwMode="auto">
          <a:xfrm>
            <a:off x="152400" y="74613"/>
            <a:ext cx="7010400" cy="522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9pPr>
          </a:lstStyle>
          <a:p>
            <a:pPr>
              <a:buClrTx/>
              <a:buFontTx/>
              <a:buNone/>
            </a:pPr>
            <a:r>
              <a:rPr lang="en-US" sz="2800">
                <a:solidFill>
                  <a:srgbClr val="00114D"/>
                </a:solidFill>
                <a:latin typeface="Arial" charset="0"/>
              </a:rPr>
              <a:t>Software Stack</a:t>
            </a:r>
          </a:p>
        </p:txBody>
      </p:sp>
      <p:sp>
        <p:nvSpPr>
          <p:cNvPr id="12290" name="Text Box 2"/>
          <p:cNvSpPr txBox="1">
            <a:spLocks noChangeArrowheads="1"/>
          </p:cNvSpPr>
          <p:nvPr/>
        </p:nvSpPr>
        <p:spPr bwMode="auto">
          <a:xfrm>
            <a:off x="1619250" y="6524625"/>
            <a:ext cx="5689600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sz="1400">
                <a:solidFill>
                  <a:srgbClr val="000000"/>
                </a:solidFill>
                <a:latin typeface="Arial" charset="0"/>
              </a:rPr>
              <a:t>Schema of the system of software layers used for MD simulations</a:t>
            </a:r>
            <a:r>
              <a:rPr lang="en-GB" sz="1400">
                <a:solidFill>
                  <a:srgbClr val="000000"/>
                </a:solidFill>
                <a:latin typeface="Arial" charset="0"/>
              </a:rPr>
              <a:t> </a:t>
            </a:r>
          </a:p>
        </p:txBody>
      </p:sp>
      <p:sp>
        <p:nvSpPr>
          <p:cNvPr id="12291" name="Text Box 3"/>
          <p:cNvSpPr txBox="1">
            <a:spLocks noChangeArrowheads="1"/>
          </p:cNvSpPr>
          <p:nvPr/>
        </p:nvSpPr>
        <p:spPr bwMode="auto">
          <a:xfrm>
            <a:off x="7162800" y="6591300"/>
            <a:ext cx="18859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9pPr>
          </a:lstStyle>
          <a:p>
            <a:pPr algn="r">
              <a:buClrTx/>
              <a:buFontTx/>
              <a:buNone/>
            </a:pPr>
            <a:fld id="{4CE728BD-420B-FD47-8EC3-018D7BAB80A4}" type="slidenum">
              <a:rPr lang="en-GB" sz="1400">
                <a:latin typeface="Arial" charset="0"/>
              </a:rPr>
              <a:pPr algn="r">
                <a:buClrTx/>
                <a:buFontTx/>
                <a:buNone/>
              </a:pPr>
              <a:t>33</a:t>
            </a:fld>
            <a:endParaRPr lang="en-GB" sz="1400">
              <a:latin typeface="Arial" charset="0"/>
            </a:endParaRPr>
          </a:p>
        </p:txBody>
      </p:sp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1412875"/>
            <a:ext cx="8451850" cy="419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30208382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Text Box 1"/>
          <p:cNvSpPr txBox="1">
            <a:spLocks noChangeArrowheads="1"/>
          </p:cNvSpPr>
          <p:nvPr/>
        </p:nvSpPr>
        <p:spPr bwMode="auto">
          <a:xfrm>
            <a:off x="152400" y="74613"/>
            <a:ext cx="7010400" cy="522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9pPr>
          </a:lstStyle>
          <a:p>
            <a:pPr>
              <a:buClrTx/>
              <a:buFontTx/>
              <a:buNone/>
            </a:pPr>
            <a:r>
              <a:rPr lang="lv-LV" sz="2800">
                <a:solidFill>
                  <a:srgbClr val="00114D"/>
                </a:solidFill>
                <a:latin typeface="Arial" charset="0"/>
              </a:rPr>
              <a:t>NAMD module</a:t>
            </a:r>
            <a:r>
              <a:rPr lang="en-US" sz="2800">
                <a:solidFill>
                  <a:srgbClr val="00114D"/>
                </a:solidFill>
                <a:latin typeface="Arial" charset="0"/>
              </a:rPr>
              <a:t> for ASyncRE</a:t>
            </a:r>
          </a:p>
        </p:txBody>
      </p:sp>
      <p:sp>
        <p:nvSpPr>
          <p:cNvPr id="13314" name="Text Box 2"/>
          <p:cNvSpPr txBox="1">
            <a:spLocks noChangeArrowheads="1"/>
          </p:cNvSpPr>
          <p:nvPr/>
        </p:nvSpPr>
        <p:spPr bwMode="auto">
          <a:xfrm>
            <a:off x="4284663" y="765175"/>
            <a:ext cx="4859337" cy="6802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339725" indent="-339725"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1pPr>
            <a:lvl2pPr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2pPr>
            <a:lvl3pPr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3pPr>
            <a:lvl4pPr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4pPr>
            <a:lvl5pPr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9pPr>
          </a:lstStyle>
          <a:p>
            <a:pPr>
              <a:lnSpc>
                <a:spcPct val="130000"/>
              </a:lnSpc>
              <a:spcBef>
                <a:spcPts val="450"/>
              </a:spcBef>
              <a:buClr>
                <a:srgbClr val="00114D"/>
              </a:buClr>
              <a:buFont typeface="Arial" charset="0"/>
              <a:buChar char="•"/>
            </a:pPr>
            <a:r>
              <a:rPr lang="en-US" sz="1800">
                <a:solidFill>
                  <a:srgbClr val="00114D"/>
                </a:solidFill>
                <a:latin typeface="Arial" charset="0"/>
              </a:rPr>
              <a:t>Uses NAMD as MD engine</a:t>
            </a:r>
          </a:p>
          <a:p>
            <a:pPr>
              <a:lnSpc>
                <a:spcPct val="130000"/>
              </a:lnSpc>
              <a:spcBef>
                <a:spcPts val="450"/>
              </a:spcBef>
              <a:buClr>
                <a:srgbClr val="00114D"/>
              </a:buClr>
              <a:buFont typeface="Arial" charset="0"/>
              <a:buChar char="•"/>
            </a:pPr>
            <a:r>
              <a:rPr lang="en-US" sz="1800">
                <a:solidFill>
                  <a:srgbClr val="00114D"/>
                </a:solidFill>
                <a:latin typeface="Arial" charset="0"/>
              </a:rPr>
              <a:t>Implementation of asynchronous RE with Temperature Exchange</a:t>
            </a:r>
          </a:p>
          <a:p>
            <a:pPr>
              <a:lnSpc>
                <a:spcPct val="130000"/>
              </a:lnSpc>
              <a:spcBef>
                <a:spcPts val="450"/>
              </a:spcBef>
              <a:buClr>
                <a:srgbClr val="00114D"/>
              </a:buClr>
              <a:buFont typeface="Arial" charset="0"/>
              <a:buChar char="•"/>
            </a:pPr>
            <a:r>
              <a:rPr lang="en-US" sz="1800">
                <a:solidFill>
                  <a:srgbClr val="00114D"/>
                </a:solidFill>
                <a:latin typeface="Arial" charset="0"/>
              </a:rPr>
              <a:t>Implementation of asynchronous RE with Umbrella Sampling</a:t>
            </a:r>
          </a:p>
          <a:p>
            <a:pPr>
              <a:lnSpc>
                <a:spcPct val="130000"/>
              </a:lnSpc>
              <a:spcBef>
                <a:spcPts val="450"/>
              </a:spcBef>
              <a:buClr>
                <a:srgbClr val="00114D"/>
              </a:buClr>
              <a:buFont typeface="Arial" charset="0"/>
              <a:buChar char="•"/>
            </a:pPr>
            <a:r>
              <a:rPr lang="en-US" sz="1800">
                <a:solidFill>
                  <a:srgbClr val="00114D"/>
                </a:solidFill>
                <a:latin typeface="Arial" charset="0"/>
              </a:rPr>
              <a:t>For both schemes exchange probabilities can be determined using Metropolis-Hastings and Gibbs sampling</a:t>
            </a:r>
          </a:p>
          <a:p>
            <a:pPr>
              <a:lnSpc>
                <a:spcPct val="130000"/>
              </a:lnSpc>
              <a:spcBef>
                <a:spcPts val="450"/>
              </a:spcBef>
              <a:buClr>
                <a:srgbClr val="00114D"/>
              </a:buClr>
              <a:buFont typeface="Arial" charset="0"/>
              <a:buChar char="•"/>
            </a:pPr>
            <a:r>
              <a:rPr lang="en-US" sz="1800">
                <a:solidFill>
                  <a:srgbClr val="00114D"/>
                </a:solidFill>
                <a:latin typeface="Arial" charset="0"/>
              </a:rPr>
              <a:t>Exchange of simulation output parameters through files</a:t>
            </a:r>
          </a:p>
          <a:p>
            <a:pPr>
              <a:lnSpc>
                <a:spcPct val="130000"/>
              </a:lnSpc>
              <a:spcBef>
                <a:spcPts val="450"/>
              </a:spcBef>
              <a:buClr>
                <a:srgbClr val="00114D"/>
              </a:buClr>
              <a:buFont typeface="Arial" charset="0"/>
              <a:buChar char="•"/>
            </a:pPr>
            <a:r>
              <a:rPr lang="en-US" sz="1800">
                <a:solidFill>
                  <a:srgbClr val="00114D"/>
                </a:solidFill>
                <a:latin typeface="Arial" charset="0"/>
              </a:rPr>
              <a:t>Tradeoff between hardcoding functionality in module and using available functions of NAMD Tcl scripts</a:t>
            </a:r>
          </a:p>
          <a:p>
            <a:pPr>
              <a:lnSpc>
                <a:spcPct val="130000"/>
              </a:lnSpc>
              <a:spcBef>
                <a:spcPts val="450"/>
              </a:spcBef>
              <a:buClr>
                <a:srgbClr val="00114D"/>
              </a:buClr>
              <a:buFont typeface="Arial" charset="0"/>
              <a:buChar char="•"/>
            </a:pPr>
            <a:r>
              <a:rPr lang="en-US" sz="1800">
                <a:solidFill>
                  <a:srgbClr val="00114D"/>
                </a:solidFill>
                <a:latin typeface="Arial" charset="0"/>
              </a:rPr>
              <a:t>No dedicated i/o module for NAMD </a:t>
            </a:r>
          </a:p>
          <a:p>
            <a:pPr>
              <a:lnSpc>
                <a:spcPct val="130000"/>
              </a:lnSpc>
              <a:spcBef>
                <a:spcPts val="500"/>
              </a:spcBef>
              <a:buClrTx/>
              <a:buFontTx/>
              <a:buNone/>
            </a:pPr>
            <a:endParaRPr lang="en-US" sz="2000">
              <a:solidFill>
                <a:srgbClr val="00114D"/>
              </a:solidFill>
              <a:latin typeface="Arial" charset="0"/>
            </a:endParaRPr>
          </a:p>
          <a:p>
            <a:pPr>
              <a:lnSpc>
                <a:spcPct val="130000"/>
              </a:lnSpc>
              <a:spcBef>
                <a:spcPts val="500"/>
              </a:spcBef>
              <a:buClrTx/>
              <a:buFontTx/>
              <a:buNone/>
            </a:pPr>
            <a:endParaRPr lang="en-US" sz="2000">
              <a:solidFill>
                <a:srgbClr val="00114D"/>
              </a:solidFill>
              <a:latin typeface="Arial" charset="0"/>
            </a:endParaRPr>
          </a:p>
          <a:p>
            <a:pPr>
              <a:lnSpc>
                <a:spcPct val="130000"/>
              </a:lnSpc>
              <a:spcBef>
                <a:spcPts val="500"/>
              </a:spcBef>
              <a:buClrTx/>
              <a:buFontTx/>
              <a:buNone/>
            </a:pPr>
            <a:endParaRPr lang="en-US" sz="2000">
              <a:solidFill>
                <a:srgbClr val="00114D"/>
              </a:solidFill>
              <a:latin typeface="Arial" charset="0"/>
            </a:endParaRPr>
          </a:p>
        </p:txBody>
      </p:sp>
      <p:sp>
        <p:nvSpPr>
          <p:cNvPr id="13315" name="Text Box 3"/>
          <p:cNvSpPr txBox="1">
            <a:spLocks noChangeArrowheads="1"/>
          </p:cNvSpPr>
          <p:nvPr/>
        </p:nvSpPr>
        <p:spPr bwMode="auto">
          <a:xfrm>
            <a:off x="2147888" y="6524625"/>
            <a:ext cx="4922837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GB" sz="1400">
                <a:solidFill>
                  <a:srgbClr val="000000"/>
                </a:solidFill>
                <a:latin typeface="Arial" charset="0"/>
              </a:rPr>
              <a:t>UML class inheritance diagram for ASyncRE NAMD module </a:t>
            </a:r>
          </a:p>
        </p:txBody>
      </p:sp>
      <p:sp>
        <p:nvSpPr>
          <p:cNvPr id="13316" name="Text Box 4"/>
          <p:cNvSpPr txBox="1">
            <a:spLocks noChangeArrowheads="1"/>
          </p:cNvSpPr>
          <p:nvPr/>
        </p:nvSpPr>
        <p:spPr bwMode="auto">
          <a:xfrm>
            <a:off x="7162800" y="6591300"/>
            <a:ext cx="18859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9pPr>
          </a:lstStyle>
          <a:p>
            <a:pPr algn="r">
              <a:buClrTx/>
              <a:buFontTx/>
              <a:buNone/>
            </a:pPr>
            <a:fld id="{FFB818D4-5AC1-4042-8C79-AF41B4AB0F5F}" type="slidenum">
              <a:rPr lang="en-GB" sz="1400">
                <a:latin typeface="Arial" charset="0"/>
              </a:rPr>
              <a:pPr algn="r">
                <a:buClrTx/>
                <a:buFontTx/>
                <a:buNone/>
              </a:pPr>
              <a:t>34</a:t>
            </a:fld>
            <a:endParaRPr lang="en-GB" sz="1400">
              <a:latin typeface="Arial" charset="0"/>
            </a:endParaRPr>
          </a:p>
        </p:txBody>
      </p:sp>
      <p:pic>
        <p:nvPicPr>
          <p:cNvPr id="1331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836613"/>
            <a:ext cx="4094162" cy="5487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13318" name="Text Box 6"/>
          <p:cNvSpPr txBox="1">
            <a:spLocks noChangeArrowheads="1"/>
          </p:cNvSpPr>
          <p:nvPr/>
        </p:nvSpPr>
        <p:spPr bwMode="auto">
          <a:xfrm>
            <a:off x="2268538" y="6629400"/>
            <a:ext cx="49212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535198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Content Placeholder 2"/>
          <p:cNvSpPr>
            <a:spLocks noGrp="1"/>
          </p:cNvSpPr>
          <p:nvPr>
            <p:ph idx="1"/>
          </p:nvPr>
        </p:nvSpPr>
        <p:spPr>
          <a:xfrm>
            <a:off x="193268" y="1067305"/>
            <a:ext cx="6197600" cy="5156200"/>
          </a:xfrm>
        </p:spPr>
        <p:txBody>
          <a:bodyPr/>
          <a:lstStyle/>
          <a:p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A Typical </a:t>
            </a:r>
            <a:r>
              <a:rPr lang="ja-JP" altLang="en-US" dirty="0">
                <a:latin typeface="Arial" charset="0"/>
                <a:ea typeface="ＭＳ Ｐゴシック" charset="0"/>
                <a:cs typeface="ＭＳ Ｐゴシック" charset="0"/>
              </a:rPr>
              <a:t>“</a:t>
            </a:r>
            <a:r>
              <a:rPr lang="en-US" altLang="ja-JP" dirty="0">
                <a:latin typeface="Arial" charset="0"/>
                <a:ea typeface="ＭＳ Ｐゴシック" charset="0"/>
                <a:cs typeface="ＭＳ Ｐゴシック" charset="0"/>
              </a:rPr>
              <a:t>Run</a:t>
            </a:r>
            <a:r>
              <a:rPr lang="ja-JP" altLang="en-US" dirty="0">
                <a:latin typeface="Arial" charset="0"/>
                <a:ea typeface="ＭＳ Ｐゴシック" charset="0"/>
                <a:cs typeface="ＭＳ Ｐゴシック" charset="0"/>
              </a:rPr>
              <a:t>”</a:t>
            </a:r>
            <a:endParaRPr lang="en-US" altLang="ja-JP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 lvl="1"/>
            <a:r>
              <a:rPr lang="en-US" dirty="0">
                <a:latin typeface="Arial" charset="0"/>
                <a:ea typeface="ＭＳ Ｐゴシック" charset="0"/>
              </a:rPr>
              <a:t>210 Simulations (5 x 21 x 2)</a:t>
            </a:r>
          </a:p>
          <a:p>
            <a:pPr lvl="1"/>
            <a:r>
              <a:rPr lang="en-US" dirty="0">
                <a:latin typeface="Arial" charset="0"/>
                <a:ea typeface="ＭＳ Ｐゴシック" charset="0"/>
              </a:rPr>
              <a:t>2400 Cores on </a:t>
            </a:r>
            <a:r>
              <a:rPr lang="en-US" dirty="0" err="1">
                <a:latin typeface="Arial" charset="0"/>
                <a:ea typeface="ＭＳ Ｐゴシック" charset="0"/>
              </a:rPr>
              <a:t>Lonestar</a:t>
            </a:r>
            <a:r>
              <a:rPr lang="en-US" dirty="0">
                <a:latin typeface="Arial" charset="0"/>
                <a:ea typeface="ＭＳ Ｐゴシック" charset="0"/>
              </a:rPr>
              <a:t> for ~21 </a:t>
            </a:r>
            <a:r>
              <a:rPr lang="en-US" dirty="0" err="1">
                <a:latin typeface="Arial" charset="0"/>
                <a:ea typeface="ＭＳ Ｐゴシック" charset="0"/>
              </a:rPr>
              <a:t>hrs</a:t>
            </a:r>
            <a:endParaRPr lang="en-US" dirty="0">
              <a:latin typeface="Arial" charset="0"/>
              <a:ea typeface="ＭＳ Ｐゴシック" charset="0"/>
            </a:endParaRPr>
          </a:p>
          <a:p>
            <a:pPr lvl="1"/>
            <a:r>
              <a:rPr lang="en-US" dirty="0">
                <a:latin typeface="Arial" charset="0"/>
                <a:ea typeface="ＭＳ Ｐゴシック" charset="0"/>
              </a:rPr>
              <a:t>~50,000 SUs</a:t>
            </a:r>
          </a:p>
          <a:p>
            <a:pPr lvl="1"/>
            <a:r>
              <a:rPr lang="en-US" dirty="0">
                <a:latin typeface="Arial" charset="0"/>
                <a:ea typeface="ＭＳ Ｐゴシック" charset="0"/>
              </a:rPr>
              <a:t>~750 GB of output</a:t>
            </a:r>
          </a:p>
          <a:p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Total: </a:t>
            </a:r>
          </a:p>
          <a:p>
            <a:pPr lvl="1"/>
            <a:r>
              <a:rPr lang="en-US" dirty="0">
                <a:latin typeface="Arial" charset="0"/>
                <a:ea typeface="ＭＳ Ｐゴシック" charset="0"/>
              </a:rPr>
              <a:t>10+ Runs (</a:t>
            </a:r>
            <a:r>
              <a:rPr lang="en-US" b="1" dirty="0">
                <a:solidFill>
                  <a:srgbClr val="800000"/>
                </a:solidFill>
                <a:latin typeface="Arial" charset="0"/>
                <a:ea typeface="ＭＳ Ｐゴシック" charset="0"/>
              </a:rPr>
              <a:t>2100</a:t>
            </a:r>
            <a:r>
              <a:rPr lang="en-US" dirty="0">
                <a:latin typeface="Arial" charset="0"/>
                <a:ea typeface="ＭＳ Ｐゴシック" charset="0"/>
              </a:rPr>
              <a:t> simulations)</a:t>
            </a:r>
          </a:p>
          <a:p>
            <a:pPr lvl="1"/>
            <a:r>
              <a:rPr lang="en-US" dirty="0">
                <a:latin typeface="Arial" charset="0"/>
                <a:ea typeface="ＭＳ Ｐゴシック" charset="0"/>
              </a:rPr>
              <a:t>4 Restarts</a:t>
            </a:r>
          </a:p>
          <a:p>
            <a:pPr lvl="1"/>
            <a:r>
              <a:rPr lang="en-US" dirty="0">
                <a:latin typeface="Arial" charset="0"/>
                <a:ea typeface="ＭＳ Ｐゴシック" charset="0"/>
              </a:rPr>
              <a:t>~500,000+ SUs</a:t>
            </a:r>
          </a:p>
          <a:p>
            <a:pPr lvl="1"/>
            <a:r>
              <a:rPr lang="en-US" dirty="0">
                <a:latin typeface="Arial" charset="0"/>
                <a:ea typeface="ＭＳ Ｐゴシック" charset="0"/>
              </a:rPr>
              <a:t>~7.5 TB of output</a:t>
            </a:r>
          </a:p>
        </p:txBody>
      </p:sp>
      <p:sp>
        <p:nvSpPr>
          <p:cNvPr id="337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Setting the Scale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33795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73"/>
          <a:stretch>
            <a:fillRect/>
          </a:stretch>
        </p:blipFill>
        <p:spPr bwMode="auto">
          <a:xfrm>
            <a:off x="4460875" y="1536700"/>
            <a:ext cx="2320925" cy="322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79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776"/>
          <a:stretch>
            <a:fillRect/>
          </a:stretch>
        </p:blipFill>
        <p:spPr bwMode="auto">
          <a:xfrm>
            <a:off x="7500938" y="1403350"/>
            <a:ext cx="1477962" cy="353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7" name="Text Box 5"/>
          <p:cNvSpPr txBox="1">
            <a:spLocks noChangeArrowheads="1"/>
          </p:cNvSpPr>
          <p:nvPr/>
        </p:nvSpPr>
        <p:spPr bwMode="auto">
          <a:xfrm>
            <a:off x="7366000" y="4940300"/>
            <a:ext cx="1689100" cy="19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57347" rIns="90000" bIns="45000"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solidFill>
                  <a:srgbClr val="000000"/>
                </a:solidFill>
              </a:rPr>
              <a:t>Felsenfeld&amp;Groudine, </a:t>
            </a:r>
          </a:p>
          <a:p>
            <a:pPr eaLnBrk="1" hangingPunct="1"/>
            <a:r>
              <a:rPr lang="en-US" sz="1400">
                <a:solidFill>
                  <a:srgbClr val="000000"/>
                </a:solidFill>
              </a:rPr>
              <a:t>Nature Jan 2003</a:t>
            </a:r>
          </a:p>
        </p:txBody>
      </p:sp>
      <p:sp>
        <p:nvSpPr>
          <p:cNvPr id="33798" name="Freeform 6"/>
          <p:cNvSpPr>
            <a:spLocks noChangeArrowheads="1"/>
          </p:cNvSpPr>
          <p:nvPr/>
        </p:nvSpPr>
        <p:spPr bwMode="auto">
          <a:xfrm>
            <a:off x="7283450" y="1801813"/>
            <a:ext cx="250825" cy="3041650"/>
          </a:xfrm>
          <a:custGeom>
            <a:avLst/>
            <a:gdLst>
              <a:gd name="T0" fmla="*/ 2147483647 w 1351"/>
              <a:gd name="T1" fmla="*/ 2147483647 h 12831"/>
              <a:gd name="T2" fmla="*/ 2147483647 w 1351"/>
              <a:gd name="T3" fmla="*/ 2147483647 h 12831"/>
              <a:gd name="T4" fmla="*/ 2147483647 w 1351"/>
              <a:gd name="T5" fmla="*/ 2147483647 h 12831"/>
              <a:gd name="T6" fmla="*/ 2147483647 w 1351"/>
              <a:gd name="T7" fmla="*/ 2147483647 h 12831"/>
              <a:gd name="T8" fmla="*/ 0 w 1351"/>
              <a:gd name="T9" fmla="*/ 2147483647 h 12831"/>
              <a:gd name="T10" fmla="*/ 0 w 1351"/>
              <a:gd name="T11" fmla="*/ 2147483647 h 12831"/>
              <a:gd name="T12" fmla="*/ 2147483647 w 1351"/>
              <a:gd name="T13" fmla="*/ 2147483647 h 12831"/>
              <a:gd name="T14" fmla="*/ 2147483647 w 1351"/>
              <a:gd name="T15" fmla="*/ 2147483647 h 12831"/>
              <a:gd name="T16" fmla="*/ 2147483647 w 1351"/>
              <a:gd name="T17" fmla="*/ 2147483647 h 12831"/>
              <a:gd name="T18" fmla="*/ 2147483647 w 1351"/>
              <a:gd name="T19" fmla="*/ 2147483647 h 12831"/>
              <a:gd name="T20" fmla="*/ 0 w 1351"/>
              <a:gd name="T21" fmla="*/ 2147483647 h 12831"/>
              <a:gd name="T22" fmla="*/ 0 w 1351"/>
              <a:gd name="T23" fmla="*/ 2147483647 h 12831"/>
              <a:gd name="T24" fmla="*/ 2147483647 w 1351"/>
              <a:gd name="T25" fmla="*/ 2147483647 h 12831"/>
              <a:gd name="T26" fmla="*/ 2147483647 w 1351"/>
              <a:gd name="T27" fmla="*/ 2147483647 h 12831"/>
              <a:gd name="T28" fmla="*/ 2147483647 w 1351"/>
              <a:gd name="T29" fmla="*/ 2147483647 h 12831"/>
              <a:gd name="T30" fmla="*/ 2147483647 w 1351"/>
              <a:gd name="T31" fmla="*/ 2147483647 h 12831"/>
              <a:gd name="T32" fmla="*/ 2147483647 w 1351"/>
              <a:gd name="T33" fmla="*/ 2147483647 h 12831"/>
              <a:gd name="T34" fmla="*/ 2147483647 w 1351"/>
              <a:gd name="T35" fmla="*/ 2147483647 h 12831"/>
              <a:gd name="T36" fmla="*/ 2147483647 w 1351"/>
              <a:gd name="T37" fmla="*/ 2147483647 h 12831"/>
              <a:gd name="T38" fmla="*/ 2147483647 w 1351"/>
              <a:gd name="T39" fmla="*/ 2147483647 h 12831"/>
              <a:gd name="T40" fmla="*/ 2147483647 w 1351"/>
              <a:gd name="T41" fmla="*/ 2147483647 h 12831"/>
              <a:gd name="T42" fmla="*/ 2147483647 w 1351"/>
              <a:gd name="T43" fmla="*/ 0 h 12831"/>
              <a:gd name="T44" fmla="*/ 2147483647 w 1351"/>
              <a:gd name="T45" fmla="*/ 2147483647 h 12831"/>
              <a:gd name="T46" fmla="*/ 2147483647 w 1351"/>
              <a:gd name="T47" fmla="*/ 2147483647 h 12831"/>
              <a:gd name="T48" fmla="*/ 2147483647 w 1351"/>
              <a:gd name="T49" fmla="*/ 2147483647 h 12831"/>
              <a:gd name="T50" fmla="*/ 2147483647 w 1351"/>
              <a:gd name="T51" fmla="*/ 2147483647 h 12831"/>
              <a:gd name="T52" fmla="*/ 2147483647 w 1351"/>
              <a:gd name="T53" fmla="*/ 0 h 12831"/>
              <a:gd name="T54" fmla="*/ 2147483647 w 1351"/>
              <a:gd name="T55" fmla="*/ 0 h 12831"/>
              <a:gd name="T56" fmla="*/ 2147483647 w 1351"/>
              <a:gd name="T57" fmla="*/ 2147483647 h 12831"/>
              <a:gd name="T58" fmla="*/ 2147483647 w 1351"/>
              <a:gd name="T59" fmla="*/ 2147483647 h 12831"/>
              <a:gd name="T60" fmla="*/ 2147483647 w 1351"/>
              <a:gd name="T61" fmla="*/ 2147483647 h 12831"/>
              <a:gd name="T62" fmla="*/ 2147483647 w 1351"/>
              <a:gd name="T63" fmla="*/ 2147483647 h 12831"/>
              <a:gd name="T64" fmla="*/ 2147483647 w 1351"/>
              <a:gd name="T65" fmla="*/ 2147483647 h 12831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0" t="0" r="r" b="b"/>
            <a:pathLst>
              <a:path w="1351" h="12831">
                <a:moveTo>
                  <a:pt x="815" y="11404"/>
                </a:moveTo>
                <a:lnTo>
                  <a:pt x="815" y="11798"/>
                </a:lnTo>
                <a:lnTo>
                  <a:pt x="416" y="11798"/>
                </a:lnTo>
                <a:lnTo>
                  <a:pt x="416" y="10824"/>
                </a:lnTo>
                <a:lnTo>
                  <a:pt x="0" y="10824"/>
                </a:lnTo>
                <a:lnTo>
                  <a:pt x="0" y="12421"/>
                </a:lnTo>
                <a:lnTo>
                  <a:pt x="815" y="12421"/>
                </a:lnTo>
                <a:lnTo>
                  <a:pt x="815" y="12830"/>
                </a:lnTo>
                <a:lnTo>
                  <a:pt x="1326" y="12108"/>
                </a:lnTo>
                <a:lnTo>
                  <a:pt x="815" y="11404"/>
                </a:lnTo>
                <a:close/>
                <a:moveTo>
                  <a:pt x="0" y="10824"/>
                </a:moveTo>
                <a:lnTo>
                  <a:pt x="0" y="10824"/>
                </a:lnTo>
                <a:close/>
                <a:moveTo>
                  <a:pt x="1326" y="12830"/>
                </a:moveTo>
                <a:lnTo>
                  <a:pt x="1326" y="12830"/>
                </a:lnTo>
                <a:close/>
                <a:moveTo>
                  <a:pt x="839" y="1209"/>
                </a:moveTo>
                <a:lnTo>
                  <a:pt x="839" y="874"/>
                </a:lnTo>
                <a:lnTo>
                  <a:pt x="440" y="874"/>
                </a:lnTo>
                <a:lnTo>
                  <a:pt x="440" y="1700"/>
                </a:lnTo>
                <a:lnTo>
                  <a:pt x="24" y="1700"/>
                </a:lnTo>
                <a:lnTo>
                  <a:pt x="24" y="347"/>
                </a:lnTo>
                <a:lnTo>
                  <a:pt x="839" y="347"/>
                </a:lnTo>
                <a:lnTo>
                  <a:pt x="839" y="0"/>
                </a:lnTo>
                <a:lnTo>
                  <a:pt x="1349" y="612"/>
                </a:lnTo>
                <a:lnTo>
                  <a:pt x="839" y="1209"/>
                </a:lnTo>
                <a:close/>
                <a:moveTo>
                  <a:pt x="24" y="1700"/>
                </a:moveTo>
                <a:lnTo>
                  <a:pt x="24" y="1700"/>
                </a:lnTo>
                <a:close/>
                <a:moveTo>
                  <a:pt x="1350" y="0"/>
                </a:moveTo>
                <a:lnTo>
                  <a:pt x="1350" y="0"/>
                </a:lnTo>
                <a:close/>
                <a:moveTo>
                  <a:pt x="13" y="10807"/>
                </a:moveTo>
                <a:lnTo>
                  <a:pt x="13" y="1699"/>
                </a:lnTo>
                <a:lnTo>
                  <a:pt x="467" y="1699"/>
                </a:lnTo>
                <a:lnTo>
                  <a:pt x="467" y="10807"/>
                </a:lnTo>
                <a:lnTo>
                  <a:pt x="13" y="10807"/>
                </a:lnTo>
                <a:close/>
              </a:path>
            </a:pathLst>
          </a:custGeom>
          <a:solidFill>
            <a:srgbClr val="99CC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3799" name="AutoShape 7"/>
          <p:cNvSpPr>
            <a:spLocks noChangeArrowheads="1"/>
          </p:cNvSpPr>
          <p:nvPr/>
        </p:nvSpPr>
        <p:spPr bwMode="auto">
          <a:xfrm rot="780000">
            <a:off x="5735638" y="3821113"/>
            <a:ext cx="1930400" cy="187325"/>
          </a:xfrm>
          <a:prstGeom prst="leftRightArrow">
            <a:avLst>
              <a:gd name="adj1" fmla="val 50000"/>
              <a:gd name="adj2" fmla="val 262207"/>
            </a:avLst>
          </a:prstGeom>
          <a:solidFill>
            <a:srgbClr val="99CC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pic>
        <p:nvPicPr>
          <p:cNvPr id="17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63600" y="4698962"/>
            <a:ext cx="2895600" cy="1383270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18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016000" y="4851362"/>
            <a:ext cx="2895600" cy="138327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20" name="Straight Arrow Connector 19"/>
          <p:cNvCxnSpPr/>
          <p:nvPr/>
        </p:nvCxnSpPr>
        <p:spPr>
          <a:xfrm>
            <a:off x="4038600" y="5867400"/>
            <a:ext cx="1651000" cy="12700"/>
          </a:xfrm>
          <a:prstGeom prst="straightConnector1">
            <a:avLst/>
          </a:prstGeom>
          <a:ln w="3175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3" name="Picture 2" descr="http://radical.rutgers.edu/tmp/2012/07/header_01.png"/>
          <p:cNvPicPr>
            <a:picLocks noChangeAspect="1" noChangeArrowheads="1"/>
          </p:cNvPicPr>
          <p:nvPr/>
        </p:nvPicPr>
        <p:blipFill rotWithShape="1">
          <a:blip r:embed="rId6" cstate="print">
            <a:extLst/>
          </a:blip>
          <a:srcRect t="6612" r="77171" b="8570"/>
          <a:stretch/>
        </p:blipFill>
        <p:spPr bwMode="auto">
          <a:xfrm>
            <a:off x="5854700" y="5003800"/>
            <a:ext cx="1943656" cy="1892300"/>
          </a:xfrm>
          <a:prstGeom prst="ellipse">
            <a:avLst/>
          </a:prstGeom>
          <a:ln>
            <a:noFill/>
          </a:ln>
          <a:effectLst>
            <a:softEdge rad="112500"/>
          </a:effectLst>
          <a:extLst/>
        </p:spPr>
      </p:pic>
      <p:sp>
        <p:nvSpPr>
          <p:cNvPr id="33804" name="AutoShape 7"/>
          <p:cNvSpPr>
            <a:spLocks noChangeArrowheads="1"/>
          </p:cNvSpPr>
          <p:nvPr/>
        </p:nvSpPr>
        <p:spPr bwMode="auto">
          <a:xfrm rot="-7816330">
            <a:off x="5375276" y="4405312"/>
            <a:ext cx="1930400" cy="187325"/>
          </a:xfrm>
          <a:prstGeom prst="leftRightArrow">
            <a:avLst>
              <a:gd name="adj1" fmla="val 50000"/>
              <a:gd name="adj2" fmla="val 262207"/>
            </a:avLst>
          </a:prstGeom>
          <a:solidFill>
            <a:srgbClr val="99CC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3850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Title 1"/>
          <p:cNvSpPr>
            <a:spLocks noGrp="1"/>
          </p:cNvSpPr>
          <p:nvPr>
            <p:ph type="title"/>
          </p:nvPr>
        </p:nvSpPr>
        <p:spPr>
          <a:xfrm>
            <a:off x="457200" y="136525"/>
            <a:ext cx="8570913" cy="808038"/>
          </a:xfrm>
        </p:spPr>
        <p:txBody>
          <a:bodyPr/>
          <a:lstStyle/>
          <a:p>
            <a:r>
              <a:rPr lang="en-US" sz="2800" dirty="0" smtClean="0">
                <a:latin typeface="Arial" charset="0"/>
                <a:ea typeface="ＭＳ Ｐゴシック" charset="0"/>
                <a:cs typeface="ＭＳ Ｐゴシック" charset="0"/>
              </a:rPr>
              <a:t>From Many Simulations to Complex Applications </a:t>
            </a:r>
            <a:endParaRPr lang="en-US" sz="2800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3314" name="Content Placeholder 2"/>
          <p:cNvSpPr>
            <a:spLocks noGrp="1"/>
          </p:cNvSpPr>
          <p:nvPr>
            <p:ph idx="1"/>
          </p:nvPr>
        </p:nvSpPr>
        <p:spPr>
          <a:xfrm>
            <a:off x="457200" y="1123950"/>
            <a:ext cx="8229600" cy="2174875"/>
          </a:xfrm>
        </p:spPr>
        <p:txBody>
          <a:bodyPr/>
          <a:lstStyle/>
          <a:p>
            <a:pPr marL="342900" lvl="1" indent="-342900">
              <a:buFontTx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Starting from uncoupled heterogeneous </a:t>
            </a:r>
            <a:r>
              <a:rPr lang="en-US" sz="2000" dirty="0" smtClean="0">
                <a:solidFill>
                  <a:schemeClr val="tx1"/>
                </a:solidFill>
              </a:rPr>
              <a:t>simulations, </a:t>
            </a:r>
            <a:r>
              <a:rPr lang="en-US" sz="2000" dirty="0">
                <a:solidFill>
                  <a:schemeClr val="tx1"/>
                </a:solidFill>
              </a:rPr>
              <a:t>varying levels of coordination and dependency can be gradually added and “tuned</a:t>
            </a:r>
            <a:r>
              <a:rPr lang="en-US" sz="2000" dirty="0" smtClean="0">
                <a:solidFill>
                  <a:schemeClr val="tx1"/>
                </a:solidFill>
              </a:rPr>
              <a:t>”</a:t>
            </a:r>
          </a:p>
          <a:p>
            <a:pPr lvl="1"/>
            <a:r>
              <a:rPr lang="en-US" altLang="ja-JP" sz="2000" dirty="0"/>
              <a:t>Homogeneous/Heterogeneous</a:t>
            </a:r>
          </a:p>
          <a:p>
            <a:pPr lvl="2">
              <a:buFontTx/>
              <a:buChar char="–"/>
            </a:pPr>
            <a:r>
              <a:rPr lang="en-US" altLang="ja-JP" sz="2000" dirty="0"/>
              <a:t>Complexity of simulation-resources mapping </a:t>
            </a:r>
          </a:p>
          <a:p>
            <a:pPr lvl="1"/>
            <a:r>
              <a:rPr lang="en-US" sz="2000" dirty="0"/>
              <a:t>Coupling between simulations </a:t>
            </a:r>
          </a:p>
          <a:p>
            <a:pPr lvl="2">
              <a:buFontTx/>
              <a:buChar char="–"/>
            </a:pPr>
            <a:r>
              <a:rPr lang="en-US" sz="2000" dirty="0"/>
              <a:t>Different coordination mechanism</a:t>
            </a:r>
          </a:p>
          <a:p>
            <a:pPr lvl="1"/>
            <a:r>
              <a:rPr lang="en-US" sz="2000" dirty="0" smtClean="0"/>
              <a:t>Dependencies</a:t>
            </a:r>
            <a:endParaRPr lang="en-US" sz="2000" dirty="0"/>
          </a:p>
          <a:p>
            <a:pPr lvl="2">
              <a:buFontTx/>
              <a:buChar char="–"/>
            </a:pPr>
            <a:r>
              <a:rPr lang="en-US" sz="2000" dirty="0"/>
              <a:t>Constraints, scheduling, data transfer</a:t>
            </a:r>
          </a:p>
          <a:p>
            <a:pPr marL="342900" lvl="1" indent="-342900">
              <a:buFontTx/>
              <a:buChar char="•"/>
            </a:pPr>
            <a:endParaRPr lang="en-US" sz="2000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dirty="0">
              <a:latin typeface="Arial" charset="0"/>
              <a:ea typeface="ＭＳ Ｐゴシック" charset="0"/>
            </a:endParaRPr>
          </a:p>
        </p:txBody>
      </p:sp>
      <p:sp>
        <p:nvSpPr>
          <p:cNvPr id="13315" name="Content Placeholder 2"/>
          <p:cNvSpPr txBox="1">
            <a:spLocks/>
          </p:cNvSpPr>
          <p:nvPr/>
        </p:nvSpPr>
        <p:spPr bwMode="auto">
          <a:xfrm>
            <a:off x="629397" y="4162425"/>
            <a:ext cx="7646258" cy="269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914400" lvl="2" indent="0">
              <a:spcBef>
                <a:spcPct val="20000"/>
              </a:spcBef>
            </a:pPr>
            <a:endParaRPr lang="en-US" sz="2000" dirty="0" smtClean="0"/>
          </a:p>
          <a:p>
            <a:pPr marL="342900" lvl="1" indent="-342900">
              <a:spcBef>
                <a:spcPct val="20000"/>
              </a:spcBef>
              <a:buFont typeface="Arial"/>
              <a:buChar char="•"/>
            </a:pPr>
            <a:r>
              <a:rPr lang="en-US" sz="2000" dirty="0"/>
              <a:t>Depending upon the above properties, the importance </a:t>
            </a:r>
            <a:r>
              <a:rPr lang="en-US" sz="2000" dirty="0" smtClean="0"/>
              <a:t>and feasibility of </a:t>
            </a:r>
            <a:r>
              <a:rPr lang="en-US" sz="2000" dirty="0"/>
              <a:t>distribution </a:t>
            </a:r>
            <a:r>
              <a:rPr lang="en-US" sz="2000" dirty="0" smtClean="0"/>
              <a:t>varies</a:t>
            </a:r>
            <a:endParaRPr lang="en-US" sz="2000" dirty="0"/>
          </a:p>
          <a:p>
            <a:pPr>
              <a:spcBef>
                <a:spcPct val="20000"/>
              </a:spcBef>
              <a:buFontTx/>
              <a:buChar char="–"/>
            </a:pPr>
            <a:endParaRPr lang="en-US" sz="2000" dirty="0"/>
          </a:p>
        </p:txBody>
      </p:sp>
      <p:cxnSp>
        <p:nvCxnSpPr>
          <p:cNvPr id="3" name="Straight Arrow Connector 2"/>
          <p:cNvCxnSpPr/>
          <p:nvPr/>
        </p:nvCxnSpPr>
        <p:spPr>
          <a:xfrm flipH="1" flipV="1">
            <a:off x="7377200" y="2017326"/>
            <a:ext cx="0" cy="14605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>
            <a:off x="6405650" y="3471476"/>
            <a:ext cx="952500" cy="9525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rot="5400000" flipH="1" flipV="1">
            <a:off x="8110625" y="2734876"/>
            <a:ext cx="0" cy="14605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319" name="Content Placeholder 2"/>
          <p:cNvSpPr txBox="1">
            <a:spLocks/>
          </p:cNvSpPr>
          <p:nvPr/>
        </p:nvSpPr>
        <p:spPr bwMode="auto">
          <a:xfrm>
            <a:off x="7404188" y="2169726"/>
            <a:ext cx="342900" cy="44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lvl="1">
              <a:spcBef>
                <a:spcPct val="20000"/>
              </a:spcBef>
            </a:pPr>
            <a:r>
              <a:rPr lang="en-US" sz="1800">
                <a:solidFill>
                  <a:srgbClr val="5F5F5F"/>
                </a:solidFill>
              </a:rPr>
              <a:t>D</a:t>
            </a:r>
          </a:p>
        </p:txBody>
      </p:sp>
      <p:sp>
        <p:nvSpPr>
          <p:cNvPr id="13320" name="Content Placeholder 2"/>
          <p:cNvSpPr txBox="1">
            <a:spLocks/>
          </p:cNvSpPr>
          <p:nvPr/>
        </p:nvSpPr>
        <p:spPr bwMode="auto">
          <a:xfrm>
            <a:off x="8367800" y="3485764"/>
            <a:ext cx="401638" cy="44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lvl="1">
              <a:spcBef>
                <a:spcPct val="20000"/>
              </a:spcBef>
            </a:pPr>
            <a:r>
              <a:rPr lang="en-US" sz="1800">
                <a:solidFill>
                  <a:srgbClr val="5F5F5F"/>
                </a:solidFill>
              </a:rPr>
              <a:t>C</a:t>
            </a:r>
          </a:p>
        </p:txBody>
      </p:sp>
      <p:sp>
        <p:nvSpPr>
          <p:cNvPr id="13321" name="Content Placeholder 2"/>
          <p:cNvSpPr txBox="1">
            <a:spLocks/>
          </p:cNvSpPr>
          <p:nvPr/>
        </p:nvSpPr>
        <p:spPr bwMode="auto">
          <a:xfrm>
            <a:off x="6054725" y="4115859"/>
            <a:ext cx="342900" cy="44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lvl="1">
              <a:spcBef>
                <a:spcPct val="20000"/>
              </a:spcBef>
            </a:pPr>
            <a:r>
              <a:rPr lang="en-US" sz="1800">
                <a:solidFill>
                  <a:srgbClr val="5F5F5F"/>
                </a:solidFill>
              </a:rPr>
              <a:t>H</a:t>
            </a:r>
          </a:p>
        </p:txBody>
      </p:sp>
    </p:spTree>
    <p:extLst>
      <p:ext uri="{BB962C8B-B14F-4D97-AF65-F5344CB8AC3E}">
        <p14:creationId xmlns:p14="http://schemas.microsoft.com/office/powerpoint/2010/main" val="12195380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Distributed Extreme Scale Computing?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12662" y="984593"/>
            <a:ext cx="8694574" cy="4876382"/>
          </a:xfrm>
        </p:spPr>
        <p:txBody>
          <a:bodyPr/>
          <a:lstStyle/>
          <a:p>
            <a:r>
              <a:rPr lang="en-US" dirty="0" smtClean="0"/>
              <a:t>Support new science and new usage modes</a:t>
            </a:r>
          </a:p>
          <a:p>
            <a:pPr lvl="1"/>
            <a:r>
              <a:rPr lang="en-US" sz="2000" dirty="0"/>
              <a:t>Different modes of </a:t>
            </a:r>
            <a:r>
              <a:rPr lang="en-US" sz="2000" dirty="0" smtClean="0"/>
              <a:t>extreme-scale computing</a:t>
            </a:r>
          </a:p>
          <a:p>
            <a:pPr lvl="2"/>
            <a:r>
              <a:rPr lang="en-US" sz="2000" dirty="0" smtClean="0"/>
              <a:t>Coupling X-flops </a:t>
            </a:r>
            <a:r>
              <a:rPr lang="en-US" sz="2000" dirty="0"/>
              <a:t>of computing with </a:t>
            </a:r>
            <a:r>
              <a:rPr lang="en-US" sz="2000" dirty="0" smtClean="0"/>
              <a:t>X-bytes </a:t>
            </a:r>
            <a:r>
              <a:rPr lang="en-US" sz="2000" dirty="0"/>
              <a:t>of </a:t>
            </a:r>
            <a:r>
              <a:rPr lang="en-US" sz="2000" dirty="0" smtClean="0"/>
              <a:t>data</a:t>
            </a:r>
          </a:p>
          <a:p>
            <a:pPr marL="912812" lvl="1" indent="-381000">
              <a:lnSpc>
                <a:spcPct val="80000"/>
              </a:lnSpc>
              <a:spcAft>
                <a:spcPts val="1000"/>
              </a:spcAft>
            </a:pPr>
            <a:r>
              <a:rPr lang="en-US" sz="2000" dirty="0" smtClean="0"/>
              <a:t>L</a:t>
            </a:r>
            <a:r>
              <a:rPr lang="en" sz="2000" dirty="0" smtClean="0"/>
              <a:t>arge</a:t>
            </a:r>
            <a:r>
              <a:rPr lang="en" sz="2000" dirty="0"/>
              <a:t>-scale simulations</a:t>
            </a:r>
            <a:r>
              <a:rPr lang="en-US" sz="2000" dirty="0"/>
              <a:t> integrated with distributed </a:t>
            </a:r>
            <a:r>
              <a:rPr lang="en" sz="2000" dirty="0"/>
              <a:t>big-data </a:t>
            </a:r>
            <a:r>
              <a:rPr lang="en-US" sz="2000" dirty="0"/>
              <a:t>analysis (ATLAS, HEP)</a:t>
            </a:r>
          </a:p>
          <a:p>
            <a:pPr marL="912812" lvl="1" indent="-381000">
              <a:lnSpc>
                <a:spcPct val="80000"/>
              </a:lnSpc>
              <a:spcAft>
                <a:spcPts val="1000"/>
              </a:spcAft>
            </a:pPr>
            <a:r>
              <a:rPr lang="en-US" sz="2000" dirty="0"/>
              <a:t>R</a:t>
            </a:r>
            <a:r>
              <a:rPr lang="en" sz="2000" dirty="0"/>
              <a:t>eal-time computing</a:t>
            </a:r>
            <a:r>
              <a:rPr lang="en-US" sz="2000" dirty="0"/>
              <a:t> coupled with distributed data from </a:t>
            </a:r>
            <a:r>
              <a:rPr lang="en" sz="2000" dirty="0"/>
              <a:t> scientific experiments </a:t>
            </a:r>
            <a:r>
              <a:rPr lang="en-US" sz="2000" dirty="0"/>
              <a:t>(LSST, SKA</a:t>
            </a:r>
            <a:r>
              <a:rPr lang="en-US" sz="2000" dirty="0" smtClean="0"/>
              <a:t>)</a:t>
            </a:r>
          </a:p>
          <a:p>
            <a:r>
              <a:rPr lang="en-US" dirty="0"/>
              <a:t>Support the “long tail of science”</a:t>
            </a:r>
            <a:endParaRPr lang="en-US" sz="1600" dirty="0"/>
          </a:p>
          <a:p>
            <a:endParaRPr lang="en-US" dirty="0" smtClean="0"/>
          </a:p>
          <a:p>
            <a:r>
              <a:rPr lang="en-US" dirty="0" smtClean="0"/>
              <a:t>New execution modes for efficient and effective utilization of  collective set of  resources</a:t>
            </a:r>
          </a:p>
          <a:p>
            <a:pPr lvl="1"/>
            <a:r>
              <a:rPr lang="en-US" sz="2000" dirty="0" smtClean="0"/>
              <a:t>Offload workloads </a:t>
            </a:r>
            <a:r>
              <a:rPr lang="en-US" sz="2000" dirty="0"/>
              <a:t>from</a:t>
            </a:r>
            <a:r>
              <a:rPr lang="en" sz="2000" dirty="0"/>
              <a:t> leadership </a:t>
            </a:r>
            <a:r>
              <a:rPr lang="en-US" sz="2000" dirty="0" smtClean="0"/>
              <a:t>to </a:t>
            </a:r>
            <a:r>
              <a:rPr lang="en" sz="2000" dirty="0" smtClean="0"/>
              <a:t>less </a:t>
            </a:r>
            <a:r>
              <a:rPr lang="en" sz="2000" dirty="0"/>
              <a:t>powerful </a:t>
            </a:r>
            <a:r>
              <a:rPr lang="en" sz="2000" dirty="0" smtClean="0"/>
              <a:t>machines</a:t>
            </a:r>
            <a:endParaRPr lang="en-US" sz="2000" dirty="0" smtClean="0"/>
          </a:p>
          <a:p>
            <a:pPr lvl="1"/>
            <a:r>
              <a:rPr lang="en-US" sz="2000" dirty="0" err="1" smtClean="0"/>
              <a:t>Onload</a:t>
            </a:r>
            <a:r>
              <a:rPr lang="en-US" sz="2000" dirty="0" smtClean="0"/>
              <a:t> workloads from distributed systems onto leadership</a:t>
            </a:r>
          </a:p>
          <a:p>
            <a:pPr lvl="2"/>
            <a:r>
              <a:rPr lang="en-US" sz="2000" dirty="0" smtClean="0"/>
              <a:t>Strategically and synergistically, not competitively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523710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itle 1"/>
          <p:cNvSpPr>
            <a:spLocks noGrp="1"/>
          </p:cNvSpPr>
          <p:nvPr>
            <p:ph type="title"/>
          </p:nvPr>
        </p:nvSpPr>
        <p:spPr>
          <a:xfrm>
            <a:off x="195263" y="185738"/>
            <a:ext cx="8694737" cy="808037"/>
          </a:xfrm>
        </p:spPr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A Pore Man’</a:t>
            </a:r>
            <a:r>
              <a:rPr lang="en-US" altLang="ja-JP">
                <a:latin typeface="Arial" charset="0"/>
                <a:ea typeface="ＭＳ Ｐゴシック" charset="0"/>
                <a:cs typeface="ＭＳ Ｐゴシック" charset="0"/>
              </a:rPr>
              <a:t>s View of the TeraGrid/XSEDE</a:t>
            </a:r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17410" name="Content Placeholder 3" descr="jctc_cover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4" r="2077" b="11041"/>
          <a:stretch>
            <a:fillRect/>
          </a:stretch>
        </p:blipFill>
        <p:spPr>
          <a:xfrm>
            <a:off x="3082925" y="1146175"/>
            <a:ext cx="5824538" cy="3422650"/>
          </a:xfrm>
        </p:spPr>
      </p:pic>
      <p:sp>
        <p:nvSpPr>
          <p:cNvPr id="17411" name="TextBox 4"/>
          <p:cNvSpPr txBox="1">
            <a:spLocks noChangeArrowheads="1"/>
          </p:cNvSpPr>
          <p:nvPr/>
        </p:nvSpPr>
        <p:spPr bwMode="auto">
          <a:xfrm>
            <a:off x="228600" y="5022850"/>
            <a:ext cx="858202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 typeface="Arial" charset="0"/>
              <a:buChar char="•"/>
            </a:pPr>
            <a:r>
              <a:rPr lang="en-US" sz="2000" b="1">
                <a:solidFill>
                  <a:srgbClr val="000000"/>
                </a:solidFill>
              </a:rPr>
              <a:t>2005-09</a:t>
            </a:r>
            <a:r>
              <a:rPr lang="en-US" sz="2000">
                <a:solidFill>
                  <a:srgbClr val="000000"/>
                </a:solidFill>
              </a:rPr>
              <a:t>: Tried running many simulations on many supercomputers. Did not work (well)!</a:t>
            </a:r>
          </a:p>
          <a:p>
            <a:pPr eaLnBrk="1" hangingPunct="1">
              <a:buFont typeface="Arial" charset="0"/>
              <a:buChar char="•"/>
            </a:pPr>
            <a:r>
              <a:rPr lang="en-US" sz="2000">
                <a:solidFill>
                  <a:srgbClr val="000000"/>
                </a:solidFill>
              </a:rPr>
              <a:t>Why? What has changed?</a:t>
            </a:r>
          </a:p>
        </p:txBody>
      </p:sp>
      <p:pic>
        <p:nvPicPr>
          <p:cNvPr id="17412" name="Content Placeholder 4" descr="nsfnews-hemolys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7" t="1495" r="66"/>
          <a:stretch>
            <a:fillRect/>
          </a:stretch>
        </p:blipFill>
        <p:spPr bwMode="auto">
          <a:xfrm>
            <a:off x="211138" y="1111250"/>
            <a:ext cx="2770187" cy="3360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3" name="Picture 314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6075" y="2784475"/>
            <a:ext cx="2425700" cy="2214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5531944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algn="just"/>
            <a:r>
              <a:rPr lang="en-US" dirty="0" smtClean="0"/>
              <a:t>Extreme Scale </a:t>
            </a:r>
            <a:r>
              <a:rPr lang="en" dirty="0" smtClean="0"/>
              <a:t>Distributed </a:t>
            </a:r>
            <a:r>
              <a:rPr lang="en" dirty="0"/>
              <a:t>Computing </a:t>
            </a:r>
            <a:r>
              <a:rPr lang="en-US" dirty="0" smtClean="0"/>
              <a:t>in </a:t>
            </a:r>
            <a:r>
              <a:rPr lang="en" dirty="0" smtClean="0"/>
              <a:t>2013</a:t>
            </a:r>
            <a:endParaRPr lang="en" dirty="0"/>
          </a:p>
        </p:txBody>
      </p:sp>
      <p:sp>
        <p:nvSpPr>
          <p:cNvPr id="30" name="Shape 30"/>
          <p:cNvSpPr txBox="1">
            <a:spLocks noGrp="1"/>
          </p:cNvSpPr>
          <p:nvPr>
            <p:ph idx="1"/>
          </p:nvPr>
        </p:nvSpPr>
        <p:spPr>
          <a:xfrm>
            <a:off x="304799" y="982133"/>
            <a:ext cx="8574609" cy="4931983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lnSpc>
                <a:spcPct val="90000"/>
              </a:lnSpc>
            </a:pPr>
            <a:r>
              <a:rPr lang="en-US" dirty="0" smtClean="0"/>
              <a:t>First generation of DC characterized by “gluing it” together</a:t>
            </a:r>
          </a:p>
          <a:p>
            <a:pPr marL="750888" lvl="2" indent="-342900">
              <a:lnSpc>
                <a:spcPct val="90000"/>
              </a:lnSpc>
              <a:spcBef>
                <a:spcPts val="1200"/>
              </a:spcBef>
              <a:buFont typeface="Lucida Grande"/>
              <a:buChar char="－"/>
            </a:pPr>
            <a:r>
              <a:rPr lang="en-US" sz="2000" dirty="0" smtClean="0">
                <a:latin typeface="Arial" charset="0"/>
                <a:ea typeface="ＭＳ Ｐゴシック" charset="0"/>
              </a:rPr>
              <a:t>Many </a:t>
            </a:r>
            <a:r>
              <a:rPr lang="en-US" sz="2000" dirty="0">
                <a:latin typeface="Arial" charset="0"/>
                <a:ea typeface="ＭＳ Ｐゴシック" charset="0"/>
              </a:rPr>
              <a:t>local solutions, lack of </a:t>
            </a:r>
            <a:r>
              <a:rPr lang="en-US" sz="2000" dirty="0" smtClean="0">
                <a:latin typeface="Arial" charset="0"/>
                <a:ea typeface="ＭＳ Ｐゴシック" charset="0"/>
              </a:rPr>
              <a:t>end</a:t>
            </a:r>
            <a:r>
              <a:rPr lang="en-US" sz="2000" dirty="0">
                <a:latin typeface="Arial" charset="0"/>
                <a:ea typeface="ＭＳ Ｐゴシック" charset="0"/>
              </a:rPr>
              <a:t>-to</a:t>
            </a:r>
            <a:r>
              <a:rPr lang="en-US" sz="2000" dirty="0" smtClean="0">
                <a:latin typeface="Arial" charset="0"/>
                <a:ea typeface="ＭＳ Ｐゴシック" charset="0"/>
              </a:rPr>
              <a:t>-end solutions</a:t>
            </a:r>
          </a:p>
          <a:p>
            <a:pPr marL="407988" lvl="2" indent="0">
              <a:lnSpc>
                <a:spcPct val="90000"/>
              </a:lnSpc>
              <a:spcBef>
                <a:spcPts val="1200"/>
              </a:spcBef>
              <a:buNone/>
            </a:pPr>
            <a:endParaRPr lang="en-US" sz="2000" dirty="0"/>
          </a:p>
          <a:p>
            <a:pPr>
              <a:lnSpc>
                <a:spcPct val="90000"/>
              </a:lnSpc>
            </a:pPr>
            <a:r>
              <a:rPr lang="en-US" dirty="0">
                <a:latin typeface="Arial" charset="0"/>
                <a:ea typeface="ＭＳ Ｐゴシック" charset="0"/>
              </a:rPr>
              <a:t>Inability to reason about </a:t>
            </a:r>
            <a:r>
              <a:rPr lang="en-US" dirty="0" err="1">
                <a:latin typeface="Arial" charset="0"/>
                <a:ea typeface="ＭＳ Ｐゴシック" charset="0"/>
              </a:rPr>
              <a:t>spatio</a:t>
            </a:r>
            <a:r>
              <a:rPr lang="en-US" dirty="0">
                <a:latin typeface="Arial" charset="0"/>
                <a:ea typeface="ＭＳ Ｐゴシック" charset="0"/>
              </a:rPr>
              <a:t>-temporal execution properties</a:t>
            </a:r>
          </a:p>
          <a:p>
            <a:pPr lvl="1">
              <a:lnSpc>
                <a:spcPct val="110000"/>
              </a:lnSpc>
            </a:pPr>
            <a:r>
              <a:rPr lang="en-US" sz="2000" dirty="0">
                <a:latin typeface="Arial" charset="0"/>
                <a:ea typeface="ＭＳ Ｐゴシック" charset="0"/>
              </a:rPr>
              <a:t>Given a </a:t>
            </a:r>
            <a:r>
              <a:rPr lang="en-US" sz="2000" i="1" dirty="0">
                <a:latin typeface="Arial" charset="0"/>
                <a:ea typeface="ＭＳ Ｐゴシック" charset="0"/>
              </a:rPr>
              <a:t>general</a:t>
            </a:r>
            <a:r>
              <a:rPr lang="en-US" sz="2000" dirty="0">
                <a:latin typeface="Arial" charset="0"/>
                <a:ea typeface="ＭＳ Ｐゴシック" charset="0"/>
              </a:rPr>
              <a:t> workload there is an inability to estimate how long a workload will take? And where (and why) it will execute? </a:t>
            </a:r>
          </a:p>
          <a:p>
            <a:pPr lvl="1">
              <a:lnSpc>
                <a:spcPct val="110000"/>
              </a:lnSpc>
            </a:pPr>
            <a:r>
              <a:rPr lang="en-US" sz="2000" dirty="0">
                <a:latin typeface="Arial" charset="0"/>
                <a:ea typeface="ＭＳ Ｐゴシック" charset="0"/>
              </a:rPr>
              <a:t>Complete absence of analytical models of applications, infrastructure </a:t>
            </a:r>
          </a:p>
          <a:p>
            <a:pPr lvl="2">
              <a:lnSpc>
                <a:spcPct val="110000"/>
              </a:lnSpc>
            </a:pPr>
            <a:r>
              <a:rPr lang="en-US" sz="2000" dirty="0">
                <a:latin typeface="Arial" charset="0"/>
                <a:ea typeface="ＭＳ Ｐゴシック" charset="0"/>
              </a:rPr>
              <a:t>And we do not know how wrong our estimates would be</a:t>
            </a:r>
            <a:r>
              <a:rPr lang="en-US" sz="2000" dirty="0" smtClean="0">
                <a:latin typeface="Arial" charset="0"/>
                <a:ea typeface="ＭＳ Ｐゴシック" charset="0"/>
              </a:rPr>
              <a:t>!</a:t>
            </a:r>
          </a:p>
          <a:p>
            <a:pPr marL="914400" lvl="2" indent="0">
              <a:lnSpc>
                <a:spcPct val="110000"/>
              </a:lnSpc>
              <a:buNone/>
            </a:pPr>
            <a:endParaRPr lang="en-US" sz="2000" dirty="0">
              <a:latin typeface="Arial" charset="0"/>
              <a:ea typeface="ＭＳ Ｐゴシック" charset="0"/>
            </a:endParaRPr>
          </a:p>
          <a:p>
            <a:pPr marL="0" indent="-455612">
              <a:lnSpc>
                <a:spcPct val="90000"/>
              </a:lnSpc>
            </a:pPr>
            <a:r>
              <a:rPr lang="en-US" dirty="0" smtClean="0">
                <a:latin typeface="Arial" charset="0"/>
                <a:ea typeface="ＭＳ Ｐゴシック" charset="0"/>
              </a:rPr>
              <a:t>We </a:t>
            </a:r>
            <a:r>
              <a:rPr lang="en-US" dirty="0">
                <a:latin typeface="Arial" charset="0"/>
                <a:ea typeface="ＭＳ Ｐゴシック" charset="0"/>
              </a:rPr>
              <a:t>are still learning how to architect large-scale </a:t>
            </a:r>
            <a:r>
              <a:rPr lang="en-US" dirty="0" smtClean="0">
                <a:latin typeface="Arial" charset="0"/>
                <a:ea typeface="ＭＳ Ｐゴシック" charset="0"/>
              </a:rPr>
              <a:t>systems</a:t>
            </a:r>
          </a:p>
          <a:p>
            <a:pPr marL="863600" lvl="2" indent="-455612">
              <a:lnSpc>
                <a:spcPct val="80000"/>
              </a:lnSpc>
              <a:buFont typeface="Lucida Grande"/>
              <a:buChar char="－"/>
            </a:pPr>
            <a:r>
              <a:rPr lang="en-US" sz="2000" dirty="0" smtClean="0"/>
              <a:t>Scaling </a:t>
            </a:r>
            <a:r>
              <a:rPr lang="en-US" sz="2000" dirty="0"/>
              <a:t>remains difficult for </a:t>
            </a:r>
            <a:r>
              <a:rPr lang="en-US" sz="2000" i="1" dirty="0"/>
              <a:t>individual</a:t>
            </a:r>
            <a:r>
              <a:rPr lang="en-US" sz="2000" dirty="0"/>
              <a:t> scientists </a:t>
            </a:r>
            <a:endParaRPr lang="en-US" sz="2000" dirty="0" smtClean="0"/>
          </a:p>
          <a:p>
            <a:pPr marL="1373187" lvl="3" indent="-455612">
              <a:lnSpc>
                <a:spcPct val="80000"/>
              </a:lnSpc>
              <a:buFont typeface="Arial"/>
              <a:buChar char="•"/>
            </a:pPr>
            <a:r>
              <a:rPr lang="en-US" sz="2000" dirty="0" smtClean="0"/>
              <a:t>&lt; 1% can </a:t>
            </a:r>
            <a:r>
              <a:rPr lang="en-US" sz="2000" dirty="0"/>
              <a:t>do O(100) </a:t>
            </a:r>
            <a:r>
              <a:rPr lang="en-US" sz="2000" dirty="0" smtClean="0"/>
              <a:t>tasks of </a:t>
            </a:r>
            <a:r>
              <a:rPr lang="en-US" sz="2000" dirty="0"/>
              <a:t>O(10GB) over O(10) nodes</a:t>
            </a:r>
          </a:p>
          <a:p>
            <a:pPr marL="750888" lvl="2" indent="-342900">
              <a:lnSpc>
                <a:spcPct val="80000"/>
              </a:lnSpc>
              <a:spcBef>
                <a:spcPts val="1200"/>
              </a:spcBef>
              <a:buFont typeface="Lucida Grande"/>
              <a:buChar char="－"/>
            </a:pPr>
            <a:r>
              <a:rPr lang="en-US" sz="2000" dirty="0" smtClean="0">
                <a:latin typeface="Arial" charset="0"/>
                <a:ea typeface="ＭＳ Ｐゴシック" charset="0"/>
              </a:rPr>
              <a:t>Macroscopic </a:t>
            </a:r>
            <a:r>
              <a:rPr lang="en-US" sz="2000" dirty="0" err="1">
                <a:latin typeface="Arial" charset="0"/>
                <a:ea typeface="ＭＳ Ｐゴシック" charset="0"/>
              </a:rPr>
              <a:t>vs</a:t>
            </a:r>
            <a:r>
              <a:rPr lang="en-US" sz="2000" dirty="0">
                <a:latin typeface="Arial" charset="0"/>
                <a:ea typeface="ＭＳ Ｐゴシック" charset="0"/>
              </a:rPr>
              <a:t> microscopic theory of distributed systems</a:t>
            </a:r>
            <a:r>
              <a:rPr lang="en-US" sz="2000" dirty="0" smtClean="0">
                <a:latin typeface="Arial" charset="0"/>
                <a:ea typeface="ＭＳ Ｐゴシック" charset="0"/>
              </a:rPr>
              <a:t>!</a:t>
            </a:r>
          </a:p>
          <a:p>
            <a:pPr marL="1260475" lvl="3" indent="-342900">
              <a:lnSpc>
                <a:spcPct val="80000"/>
              </a:lnSpc>
              <a:spcBef>
                <a:spcPts val="1200"/>
              </a:spcBef>
              <a:buFont typeface="Lucida Grande"/>
              <a:buChar char="－"/>
            </a:pPr>
            <a:r>
              <a:rPr lang="en-US" sz="2000" dirty="0" smtClean="0">
                <a:latin typeface="Arial" charset="0"/>
                <a:ea typeface="ＭＳ Ｐゴシック" charset="0"/>
              </a:rPr>
              <a:t>Missing principles and practice of “systems in the large” </a:t>
            </a:r>
          </a:p>
          <a:p>
            <a:pPr marL="917575" lvl="3" indent="0">
              <a:lnSpc>
                <a:spcPct val="90000"/>
              </a:lnSpc>
              <a:spcBef>
                <a:spcPts val="1200"/>
              </a:spcBef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065568722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Title 2"/>
          <p:cNvSpPr txBox="1">
            <a:spLocks/>
          </p:cNvSpPr>
          <p:nvPr/>
        </p:nvSpPr>
        <p:spPr bwMode="auto">
          <a:xfrm>
            <a:off x="0" y="2171700"/>
            <a:ext cx="8915400" cy="1785938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188720" rIns="274320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sz="2800" dirty="0" smtClean="0">
                <a:solidFill>
                  <a:schemeClr val="bg1"/>
                </a:solidFill>
              </a:rPr>
              <a:t>RADICAL Abstractions, Models and Tools</a:t>
            </a:r>
          </a:p>
        </p:txBody>
      </p:sp>
    </p:spTree>
    <p:extLst>
      <p:ext uri="{BB962C8B-B14F-4D97-AF65-F5344CB8AC3E}">
        <p14:creationId xmlns:p14="http://schemas.microsoft.com/office/powerpoint/2010/main" val="31203829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RU_Template_Verdana_G">
  <a:themeElements>
    <a:clrScheme name="RU_Template_Verdana_G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RU_Template_Verdana_G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RU_Template_Verdana_G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U_Template_Verdana_G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U_Template_Verdana_G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U_Template_Verdana_G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U_Template_Verdana_G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U_Template_Verdana_G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U_Template_Verdana_G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U_Template_Verdana_G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U_Template_Verdana_G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U_Template_Verdana_G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U_Template_Verdana_G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U_Template_Verdana_G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itle &amp; Subtitle">
  <a:themeElements>
    <a:clrScheme name="">
      <a:dk1>
        <a:srgbClr val="414141"/>
      </a:dk1>
      <a:lt1>
        <a:srgbClr val="FFFFFF"/>
      </a:lt1>
      <a:dk2>
        <a:srgbClr val="000000"/>
      </a:dk2>
      <a:lt2>
        <a:srgbClr val="808080"/>
      </a:lt2>
      <a:accent1>
        <a:srgbClr val="6C7472"/>
      </a:accent1>
      <a:accent2>
        <a:srgbClr val="333399"/>
      </a:accent2>
      <a:accent3>
        <a:srgbClr val="FFFFFF"/>
      </a:accent3>
      <a:accent4>
        <a:srgbClr val="363636"/>
      </a:accent4>
      <a:accent5>
        <a:srgbClr val="BABCBC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&amp; Subtitle">
      <a:majorFont>
        <a:latin typeface="Helvetica Neue UltraLight"/>
        <a:ea typeface="ヒラギノ角ゴ ProN W3"/>
        <a:cs typeface="ヒラギノ角ゴ ProN W3"/>
      </a:majorFont>
      <a:minorFont>
        <a:latin typeface="Gill Sans Ligh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414141"/>
            </a:solidFill>
            <a:effectLst/>
            <a:latin typeface="Gill Sans Light" charset="0"/>
            <a:ea typeface="ヒラギノ角ゴ ProN W3" charset="0"/>
            <a:cs typeface="ヒラギノ角ゴ ProN W3" charset="0"/>
            <a:sym typeface="Gill Sans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414141"/>
            </a:solidFill>
            <a:effectLst/>
            <a:latin typeface="Gill Sans Light" charset="0"/>
            <a:ea typeface="ヒラギノ角ゴ ProN W3" charset="0"/>
            <a:cs typeface="ヒラギノ角ゴ ProN W3" charset="0"/>
            <a:sym typeface="Gill Sans Light" charset="0"/>
          </a:defRPr>
        </a:defPPr>
      </a:lstStyle>
    </a:lnDef>
  </a:objectDefaults>
  <a:extraClrSchemeLst>
    <a:extraClrScheme>
      <a:clrScheme name="Title &amp; Subtitl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Title &amp; Bullets">
  <a:themeElements>
    <a:clrScheme name="">
      <a:dk1>
        <a:srgbClr val="414141"/>
      </a:dk1>
      <a:lt1>
        <a:srgbClr val="FFFFFF"/>
      </a:lt1>
      <a:dk2>
        <a:srgbClr val="000000"/>
      </a:dk2>
      <a:lt2>
        <a:srgbClr val="808080"/>
      </a:lt2>
      <a:accent1>
        <a:srgbClr val="6C7472"/>
      </a:accent1>
      <a:accent2>
        <a:srgbClr val="333399"/>
      </a:accent2>
      <a:accent3>
        <a:srgbClr val="FFFFFF"/>
      </a:accent3>
      <a:accent4>
        <a:srgbClr val="363636"/>
      </a:accent4>
      <a:accent5>
        <a:srgbClr val="BABCBC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&amp; Bullets">
      <a:majorFont>
        <a:latin typeface="Gill Sans Light"/>
        <a:ea typeface="ヒラギノ角ゴ ProN W3"/>
        <a:cs typeface="ヒラギノ角ゴ ProN W3"/>
      </a:majorFont>
      <a:minorFont>
        <a:latin typeface="Gill Sans Ligh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414141"/>
            </a:solidFill>
            <a:effectLst/>
            <a:latin typeface="Gill Sans Light" charset="0"/>
            <a:ea typeface="ヒラギノ角ゴ ProN W3" charset="0"/>
            <a:cs typeface="ヒラギノ角ゴ ProN W3" charset="0"/>
            <a:sym typeface="Gill Sans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414141"/>
            </a:solidFill>
            <a:effectLst/>
            <a:latin typeface="Gill Sans Light" charset="0"/>
            <a:ea typeface="ヒラギノ角ゴ ProN W3" charset="0"/>
            <a:cs typeface="ヒラギノ角ゴ ProN W3" charset="0"/>
            <a:sym typeface="Gill Sans Light" charset="0"/>
          </a:defRPr>
        </a:defPPr>
      </a:lstStyle>
    </a:lnDef>
  </a:objectDefaults>
  <a:extraClrSchemeLst>
    <a:extraClrScheme>
      <a:clrScheme name="Title &amp; Bullet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Arial"/>
        <a:ea typeface="ＭＳ Ｐゴシック"/>
        <a:cs typeface="MS PGothic"/>
      </a:majorFont>
      <a:minorFont>
        <a:latin typeface="Arial"/>
        <a:ea typeface="ＭＳ Ｐゴシック"/>
        <a:cs typeface="MS PGothic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Times New Roman" charset="0"/>
            <a:ea typeface="ＭＳ Ｐゴシック" charset="0"/>
            <a:cs typeface="MS PGothic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Times New Roman" charset="0"/>
            <a:ea typeface="ＭＳ Ｐゴシック" charset="0"/>
            <a:cs typeface="MS PGothic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1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Arial"/>
        <a:ea typeface="ＭＳ Ｐゴシック"/>
        <a:cs typeface="MS PGothic"/>
      </a:majorFont>
      <a:minorFont>
        <a:latin typeface="Arial"/>
        <a:ea typeface="ＭＳ Ｐゴシック"/>
        <a:cs typeface="MS PGothic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Times New Roman" charset="0"/>
            <a:ea typeface="ＭＳ Ｐゴシック" charset="0"/>
            <a:cs typeface="MS PGothic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Times New Roman" charset="0"/>
            <a:ea typeface="ＭＳ Ｐゴシック" charset="0"/>
            <a:cs typeface="MS PGothic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2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Arial"/>
        <a:ea typeface="MS PGothic"/>
        <a:cs typeface=""/>
      </a:majorFont>
      <a:minorFont>
        <a:latin typeface="Arial"/>
        <a:ea typeface="MS PGothic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24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Times New Roman" pitchFamily="16" charset="0"/>
            <a:ea typeface="MS PGothic" pitchFamily="32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24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Times New Roman" pitchFamily="16" charset="0"/>
            <a:ea typeface="MS PGothic" pitchFamily="32" charset="-128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17296</TotalTime>
  <Words>3020</Words>
  <Application>Microsoft Macintosh PowerPoint</Application>
  <PresentationFormat>On-screen Show (4:3)</PresentationFormat>
  <Paragraphs>378</Paragraphs>
  <Slides>34</Slides>
  <Notes>19</Notes>
  <HiddenSlides>3</HiddenSlides>
  <MMClips>0</MMClips>
  <ScaleCrop>false</ScaleCrop>
  <HeadingPairs>
    <vt:vector size="4" baseType="variant">
      <vt:variant>
        <vt:lpstr>Theme</vt:lpstr>
      </vt:variant>
      <vt:variant>
        <vt:i4>6</vt:i4>
      </vt:variant>
      <vt:variant>
        <vt:lpstr>Slide Titles</vt:lpstr>
      </vt:variant>
      <vt:variant>
        <vt:i4>34</vt:i4>
      </vt:variant>
    </vt:vector>
  </HeadingPairs>
  <TitlesOfParts>
    <vt:vector size="40" baseType="lpstr">
      <vt:lpstr>RU_Template_Verdana_G</vt:lpstr>
      <vt:lpstr>Title &amp; Subtitle</vt:lpstr>
      <vt:lpstr>Title &amp; Bullets</vt:lpstr>
      <vt:lpstr>Office Theme</vt:lpstr>
      <vt:lpstr>1_Office Theme</vt:lpstr>
      <vt:lpstr>2_Office Theme</vt:lpstr>
      <vt:lpstr>Bigger, Better Big Jobs: Towards Standards-based Pilot-Job frameworks for large-scale Simulations  </vt:lpstr>
      <vt:lpstr>“Many Simulations” Pathway to Extreme Scale</vt:lpstr>
      <vt:lpstr>PowerPoint Presentation</vt:lpstr>
      <vt:lpstr>Setting the Scale</vt:lpstr>
      <vt:lpstr>From Many Simulations to Complex Applications </vt:lpstr>
      <vt:lpstr>Why Distributed Extreme Scale Computing?</vt:lpstr>
      <vt:lpstr>A Pore Man’s View of the TeraGrid/XSEDE</vt:lpstr>
      <vt:lpstr>Extreme Scale Distributed Computing in 2013</vt:lpstr>
      <vt:lpstr>PowerPoint Presentation</vt:lpstr>
      <vt:lpstr>Pilot Abstractions</vt:lpstr>
      <vt:lpstr>Introduction to Pilot-Abstraction (2)</vt:lpstr>
      <vt:lpstr> Landscape of Pilot-Job Systems </vt:lpstr>
      <vt:lpstr>BigJob: Architecture</vt:lpstr>
      <vt:lpstr>P* Model: Elements, Characteristics and API</vt:lpstr>
      <vt:lpstr>“Coarse-Grained” BigJob Performance</vt:lpstr>
      <vt:lpstr>BigJob: (Partial) Usage on XSEDE Machines  </vt:lpstr>
      <vt:lpstr>saga-python</vt:lpstr>
      <vt:lpstr>SAGA: Interoperability Layer for BigJob</vt:lpstr>
      <vt:lpstr>SAGA Schematic</vt:lpstr>
      <vt:lpstr>Unified Semantics</vt:lpstr>
      <vt:lpstr>Supported Middleware and Services</vt:lpstr>
      <vt:lpstr>SAGA-Python: Status Quo</vt:lpstr>
      <vt:lpstr>SAGA-Python: Community</vt:lpstr>
      <vt:lpstr>SAGA-Pilot</vt:lpstr>
      <vt:lpstr>SAGA-Pilot</vt:lpstr>
      <vt:lpstr>References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University Relations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eburris</dc:creator>
  <cp:lastModifiedBy>Ole  Weidner</cp:lastModifiedBy>
  <cp:revision>1223</cp:revision>
  <cp:lastPrinted>2013-06-06T09:55:41Z</cp:lastPrinted>
  <dcterms:created xsi:type="dcterms:W3CDTF">2013-07-01T12:47:06Z</dcterms:created>
  <dcterms:modified xsi:type="dcterms:W3CDTF">2013-12-20T16:56:43Z</dcterms:modified>
</cp:coreProperties>
</file>